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5"/>
  </p:notesMasterIdLst>
  <p:handoutMasterIdLst>
    <p:handoutMasterId r:id="rId56"/>
  </p:handoutMasterIdLst>
  <p:sldIdLst>
    <p:sldId id="256" r:id="rId5"/>
    <p:sldId id="278" r:id="rId6"/>
    <p:sldId id="258" r:id="rId7"/>
    <p:sldId id="284" r:id="rId8"/>
    <p:sldId id="281" r:id="rId9"/>
    <p:sldId id="285" r:id="rId10"/>
    <p:sldId id="286" r:id="rId11"/>
    <p:sldId id="287" r:id="rId12"/>
    <p:sldId id="282" r:id="rId13"/>
    <p:sldId id="266" r:id="rId14"/>
    <p:sldId id="288" r:id="rId15"/>
    <p:sldId id="289" r:id="rId16"/>
    <p:sldId id="290" r:id="rId17"/>
    <p:sldId id="291" r:id="rId18"/>
    <p:sldId id="292" r:id="rId19"/>
    <p:sldId id="293" r:id="rId20"/>
    <p:sldId id="294" r:id="rId21"/>
    <p:sldId id="295" r:id="rId22"/>
    <p:sldId id="298" r:id="rId23"/>
    <p:sldId id="299" r:id="rId24"/>
    <p:sldId id="301" r:id="rId25"/>
    <p:sldId id="302" r:id="rId26"/>
    <p:sldId id="303" r:id="rId27"/>
    <p:sldId id="304" r:id="rId28"/>
    <p:sldId id="296" r:id="rId29"/>
    <p:sldId id="307" r:id="rId30"/>
    <p:sldId id="309" r:id="rId31"/>
    <p:sldId id="313" r:id="rId32"/>
    <p:sldId id="314" r:id="rId33"/>
    <p:sldId id="308" r:id="rId34"/>
    <p:sldId id="310" r:id="rId35"/>
    <p:sldId id="306" r:id="rId36"/>
    <p:sldId id="311" r:id="rId37"/>
    <p:sldId id="305" r:id="rId38"/>
    <p:sldId id="315" r:id="rId39"/>
    <p:sldId id="312" r:id="rId40"/>
    <p:sldId id="316" r:id="rId41"/>
    <p:sldId id="317" r:id="rId42"/>
    <p:sldId id="318" r:id="rId43"/>
    <p:sldId id="319" r:id="rId44"/>
    <p:sldId id="297" r:id="rId45"/>
    <p:sldId id="320" r:id="rId46"/>
    <p:sldId id="321" r:id="rId47"/>
    <p:sldId id="322" r:id="rId48"/>
    <p:sldId id="323" r:id="rId49"/>
    <p:sldId id="326" r:id="rId50"/>
    <p:sldId id="327" r:id="rId51"/>
    <p:sldId id="325" r:id="rId52"/>
    <p:sldId id="324" r:id="rId53"/>
    <p:sldId id="27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92" autoAdjust="0"/>
  </p:normalViewPr>
  <p:slideViewPr>
    <p:cSldViewPr snapToGrid="0">
      <p:cViewPr varScale="1">
        <p:scale>
          <a:sx n="82" d="100"/>
          <a:sy n="82" d="100"/>
        </p:scale>
        <p:origin x="894" y="84"/>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4/8/2024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422795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4184938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417838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34623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551233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7018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637210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468060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3595931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390731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529683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1412360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3275623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2995666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3684113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1690962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4120450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411502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Times New Roman" panose="02020603050405020304" pitchFamily="18" charset="0"/>
              </a:rPr>
              <a:t>Icon Author is a graphical scripting language primarily designed for the creation of multimedia applications released by the computer software company Aimtech. Although not as well known, it is very similar to Macromedia's Director and </a:t>
            </a:r>
            <a:r>
              <a:rPr lang="en-US" b="1" i="0" dirty="0" err="1">
                <a:solidFill>
                  <a:srgbClr val="000000"/>
                </a:solidFill>
                <a:effectLst/>
                <a:latin typeface="Times New Roman" panose="02020603050405020304" pitchFamily="18" charset="0"/>
              </a:rPr>
              <a:t>Authorware</a:t>
            </a:r>
            <a:r>
              <a:rPr lang="en-US" b="1" i="0" dirty="0">
                <a:solidFill>
                  <a:srgbClr val="000000"/>
                </a:solidFill>
                <a:effectLst/>
                <a:latin typeface="Times New Roman" panose="02020603050405020304" pitchFamily="18" charset="0"/>
              </a:rPr>
              <a:t> in both it's abilities and usage.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3725872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731502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2187937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3802885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34</a:t>
            </a:fld>
            <a:endParaRPr lang="en-US" dirty="0"/>
          </a:p>
        </p:txBody>
      </p:sp>
    </p:spTree>
    <p:extLst>
      <p:ext uri="{BB962C8B-B14F-4D97-AF65-F5344CB8AC3E}">
        <p14:creationId xmlns:p14="http://schemas.microsoft.com/office/powerpoint/2010/main" val="522526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35</a:t>
            </a:fld>
            <a:endParaRPr lang="en-US" dirty="0"/>
          </a:p>
        </p:txBody>
      </p:sp>
    </p:spTree>
    <p:extLst>
      <p:ext uri="{BB962C8B-B14F-4D97-AF65-F5344CB8AC3E}">
        <p14:creationId xmlns:p14="http://schemas.microsoft.com/office/powerpoint/2010/main" val="2970017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1700973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2943697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2350892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42</a:t>
            </a:fld>
            <a:endParaRPr lang="en-US" dirty="0"/>
          </a:p>
        </p:txBody>
      </p:sp>
    </p:spTree>
    <p:extLst>
      <p:ext uri="{BB962C8B-B14F-4D97-AF65-F5344CB8AC3E}">
        <p14:creationId xmlns:p14="http://schemas.microsoft.com/office/powerpoint/2010/main" val="800313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43</a:t>
            </a:fld>
            <a:endParaRPr lang="en-US" dirty="0"/>
          </a:p>
        </p:txBody>
      </p:sp>
    </p:spTree>
    <p:extLst>
      <p:ext uri="{BB962C8B-B14F-4D97-AF65-F5344CB8AC3E}">
        <p14:creationId xmlns:p14="http://schemas.microsoft.com/office/powerpoint/2010/main" val="4066795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44</a:t>
            </a:fld>
            <a:endParaRPr lang="en-US" dirty="0"/>
          </a:p>
        </p:txBody>
      </p:sp>
    </p:spTree>
    <p:extLst>
      <p:ext uri="{BB962C8B-B14F-4D97-AF65-F5344CB8AC3E}">
        <p14:creationId xmlns:p14="http://schemas.microsoft.com/office/powerpoint/2010/main" val="173541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45</a:t>
            </a:fld>
            <a:endParaRPr lang="en-US" dirty="0"/>
          </a:p>
        </p:txBody>
      </p:sp>
    </p:spTree>
    <p:extLst>
      <p:ext uri="{BB962C8B-B14F-4D97-AF65-F5344CB8AC3E}">
        <p14:creationId xmlns:p14="http://schemas.microsoft.com/office/powerpoint/2010/main" val="695034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46</a:t>
            </a:fld>
            <a:endParaRPr lang="en-US" dirty="0"/>
          </a:p>
        </p:txBody>
      </p:sp>
    </p:spTree>
    <p:extLst>
      <p:ext uri="{BB962C8B-B14F-4D97-AF65-F5344CB8AC3E}">
        <p14:creationId xmlns:p14="http://schemas.microsoft.com/office/powerpoint/2010/main" val="156506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47</a:t>
            </a:fld>
            <a:endParaRPr lang="en-US" dirty="0"/>
          </a:p>
        </p:txBody>
      </p:sp>
    </p:spTree>
    <p:extLst>
      <p:ext uri="{BB962C8B-B14F-4D97-AF65-F5344CB8AC3E}">
        <p14:creationId xmlns:p14="http://schemas.microsoft.com/office/powerpoint/2010/main" val="1442144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1043673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21859850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50</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kern="100" dirty="0">
                <a:effectLst/>
                <a:latin typeface="Aptos" panose="020B0004020202020204" pitchFamily="34" charset="0"/>
                <a:ea typeface="Aptos" panose="020B0004020202020204" pitchFamily="34" charset="0"/>
                <a:cs typeface="Times New Roman" panose="02020603050405020304" pitchFamily="18" charset="0"/>
              </a:rPr>
              <a:t>like Adobe Creative Suite (e.g., Photoshop, Illustrator, Premiere Pro, After Effects), or obtained from external sources such as stock media libraries.</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200" kern="100" dirty="0">
                <a:effectLst/>
                <a:latin typeface="Aptos" panose="020B0004020202020204" pitchFamily="34" charset="0"/>
                <a:ea typeface="Aptos" panose="020B0004020202020204" pitchFamily="34" charset="0"/>
                <a:cs typeface="Times New Roman" panose="02020603050405020304" pitchFamily="18" charset="0"/>
              </a:rPr>
              <a:t>This could involve using specialized software such as Adobe Animate, Articulate Storyline, or H5P, among others.</a:t>
            </a:r>
          </a:p>
          <a:p>
            <a:endParaRPr lang="en-PH"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124412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822715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29.jpe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jpeg"/></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title"/>
          </p:nvPr>
        </p:nvSpPr>
        <p:spPr>
          <a:xfrm>
            <a:off x="5453724" y="2172201"/>
            <a:ext cx="5884027" cy="1204912"/>
          </a:xfrm>
        </p:spPr>
        <p:txBody>
          <a:bodyPr anchor="b">
            <a:normAutofit/>
          </a:bodyPr>
          <a:lstStyle/>
          <a:p>
            <a:r>
              <a:rPr lang="en-US" dirty="0"/>
              <a:t>Multimedia Authoring</a:t>
            </a:r>
          </a:p>
        </p:txBody>
      </p:sp>
      <p:pic>
        <p:nvPicPr>
          <p:cNvPr id="5122" name="Picture 2" descr="Rapid eLearning Authoring Tools: 7 Benefits For eLearning Professionals -  eLearning Industry">
            <a:extLst>
              <a:ext uri="{FF2B5EF4-FFF2-40B4-BE49-F238E27FC236}">
                <a16:creationId xmlns:a16="http://schemas.microsoft.com/office/drawing/2014/main" id="{0770632C-5278-BD59-F725-0CF98ACD7E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2" r="41133"/>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5127" name="Slide Number Placeholder 3">
            <a:extLst>
              <a:ext uri="{FF2B5EF4-FFF2-40B4-BE49-F238E27FC236}">
                <a16:creationId xmlns:a16="http://schemas.microsoft.com/office/drawing/2014/main" id="{91AB3A7D-ABB0-CB55-9748-074F426806B0}"/>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1</a:t>
            </a:fld>
            <a:endParaRPr lang="en-US"/>
          </a:p>
        </p:txBody>
      </p:sp>
      <p:pic>
        <p:nvPicPr>
          <p:cNvPr id="3" name="Picture 2" descr="  ">
            <a:extLst>
              <a:ext uri="{FF2B5EF4-FFF2-40B4-BE49-F238E27FC236}">
                <a16:creationId xmlns:a16="http://schemas.microsoft.com/office/drawing/2014/main" id="{648610EF-F0D9-FB1A-6A95-85FDF7773D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4" r="-1" b="-1"/>
          <a:stretch/>
        </p:blipFill>
        <p:spPr bwMode="auto">
          <a:xfrm>
            <a:off x="5453725" y="3670715"/>
            <a:ext cx="5884028" cy="252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gn="just">
              <a:lnSpc>
                <a:spcPct val="90000"/>
              </a:lnSpc>
            </a:pPr>
            <a:r>
              <a:rPr lang="en-PH" sz="2800" dirty="0">
                <a:effectLst/>
              </a:rPr>
              <a:t>Editing Features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10</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Most authoring environment and packages exhibit capabilities to create edit and transform different kinds of media that they support. For example, Macromedia Flash comes bundled with its own sound editor. This eliminates the need for buying dedicated software to edit sound data. So authoring systems include editing tools to create, edit and convert multimedia components such as animation and video clips.</a:t>
            </a:r>
          </a:p>
          <a:p>
            <a:pPr algn="just"/>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gn="just">
              <a:lnSpc>
                <a:spcPct val="90000"/>
              </a:lnSpc>
            </a:pPr>
            <a:r>
              <a:rPr lang="en-PH" sz="2800" dirty="0">
                <a:effectLst/>
              </a:rPr>
              <a:t>Organizing Features</a:t>
            </a:r>
            <a:endParaRPr lang="en-PH" sz="2800"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11</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The process of organization, design and production of multimedia involve navigation diagrams or storyboarding and flowcharting. Some of the authoring tools provide a system of visual flowcharting or overview facility to showcase your project's structure at a macro level. Navigation diagrams help to organize a project. Many web-authoring programs like Dreamweaver include tools that create helpful diagrams and links among the pages of a website.</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994761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gn="just">
              <a:lnSpc>
                <a:spcPct val="90000"/>
              </a:lnSpc>
            </a:pPr>
            <a:r>
              <a:rPr lang="en-PH" sz="2800" dirty="0">
                <a:effectLst/>
              </a:rPr>
              <a:t>Visual programming with icons or objects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12</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It is simplest and easiest authoring process. For example, if you want to play a sound then just clicks on its icon.</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45157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gn="just">
              <a:lnSpc>
                <a:spcPct val="90000"/>
              </a:lnSpc>
            </a:pPr>
            <a:r>
              <a:rPr lang="en-PH" sz="2800" dirty="0">
                <a:effectLst/>
              </a:rPr>
              <a:t>Programming with a scripting language</a:t>
            </a:r>
            <a:endParaRPr lang="en-PH" sz="2800"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13</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Authoring software offers the ability to write scripts for software to build features that are not supported by the software itself. With script you can perform computational tasks - sense user input and respond, character creation, animation, launching other application and to control external multimedia devices.</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3685546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gn="just">
              <a:lnSpc>
                <a:spcPct val="90000"/>
              </a:lnSpc>
            </a:pPr>
            <a:r>
              <a:rPr lang="en-PH" sz="2800" dirty="0">
                <a:effectLst/>
              </a:rPr>
              <a:t>Document Development tools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14</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Some authoring tools offers direct importing of pre-formatted text, to index facilities, to use complex text search mechanism and to use hypertext link-</a:t>
            </a:r>
            <a:r>
              <a:rPr lang="en-PH" sz="1800" kern="100" dirty="0" err="1">
                <a:effectLst/>
                <a:latin typeface="Aptos" panose="020B0004020202020204" pitchFamily="34" charset="0"/>
                <a:ea typeface="Aptos" panose="020B0004020202020204" pitchFamily="34" charset="0"/>
                <a:cs typeface="Times New Roman" panose="02020603050405020304" pitchFamily="18" charset="0"/>
              </a:rPr>
              <a:t>ing</a:t>
            </a:r>
            <a:r>
              <a:rPr lang="en-PH" sz="1800" kern="100" dirty="0">
                <a:effectLst/>
                <a:latin typeface="Aptos" panose="020B0004020202020204" pitchFamily="34" charset="0"/>
                <a:ea typeface="Aptos" panose="020B0004020202020204" pitchFamily="34" charset="0"/>
                <a:cs typeface="Times New Roman" panose="02020603050405020304" pitchFamily="18" charset="0"/>
              </a:rPr>
              <a:t> tools.</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2253121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gn="just">
              <a:lnSpc>
                <a:spcPct val="90000"/>
              </a:lnSpc>
            </a:pPr>
            <a:r>
              <a:rPr lang="en-PH" sz="2800" dirty="0">
                <a:effectLst/>
              </a:rPr>
              <a:t>Interactivity Features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15</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Interactivity empowers the end users to control the content and flow of information of the project. Authoring tools may provide one or more levels of interactivity.</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282637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gn="just">
              <a:lnSpc>
                <a:spcPct val="90000"/>
              </a:lnSpc>
            </a:pPr>
            <a:r>
              <a:rPr lang="en-PH" sz="2800" dirty="0">
                <a:effectLst/>
              </a:rPr>
              <a:t>Simple branching</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16</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Offers the ability to go to another section of the multimedia production.</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241278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gn="just">
              <a:lnSpc>
                <a:spcPct val="90000"/>
              </a:lnSpc>
            </a:pPr>
            <a:r>
              <a:rPr lang="en-PH" sz="2800" dirty="0">
                <a:effectLst/>
              </a:rPr>
              <a:t>Conditional branching</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17</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Supports a go to base on the result of IF-THEN decision or events.</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3984308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gn="just">
              <a:lnSpc>
                <a:spcPct val="90000"/>
              </a:lnSpc>
            </a:pPr>
            <a:r>
              <a:rPr lang="en-PH" sz="2800" dirty="0">
                <a:effectLst/>
              </a:rPr>
              <a:t>Playback Features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18</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When you are developing multimedia project, you will </a:t>
            </a:r>
            <a:r>
              <a:rPr lang="en-PH" sz="1800" kern="100" dirty="0" err="1">
                <a:effectLst/>
                <a:latin typeface="Aptos" panose="020B0004020202020204" pitchFamily="34" charset="0"/>
                <a:ea typeface="Aptos" panose="020B0004020202020204" pitchFamily="34" charset="0"/>
                <a:cs typeface="Times New Roman" panose="02020603050405020304" pitchFamily="18" charset="0"/>
              </a:rPr>
              <a:t>continouslly</a:t>
            </a:r>
            <a:r>
              <a:rPr lang="en-PH" sz="1800" kern="100" dirty="0">
                <a:effectLst/>
                <a:latin typeface="Aptos" panose="020B0004020202020204" pitchFamily="34" charset="0"/>
                <a:ea typeface="Aptos" panose="020B0004020202020204" pitchFamily="34" charset="0"/>
                <a:cs typeface="Times New Roman" panose="02020603050405020304" pitchFamily="18" charset="0"/>
              </a:rPr>
              <a:t> assembling elements and testing to see how the assembly looks and performs. Therefore authoring system should have playback facility.</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582394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gn="just">
              <a:lnSpc>
                <a:spcPct val="90000"/>
              </a:lnSpc>
            </a:pPr>
            <a:r>
              <a:rPr lang="en-PH" sz="2800" dirty="0">
                <a:effectLst/>
              </a:rPr>
              <a:t>Supporting CD-ROM or Laser Disc Sources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19</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dirty="0">
                <a:effectLst/>
                <a:latin typeface="Aptos" panose="020B0004020202020204" pitchFamily="34" charset="0"/>
                <a:ea typeface="Aptos" panose="020B0004020202020204" pitchFamily="34" charset="0"/>
                <a:cs typeface="Times New Roman" panose="02020603050405020304" pitchFamily="18" charset="0"/>
              </a:rPr>
              <a:t>This software allows over all control of CD-drives and Laser disc to integrate audio, video and computer files. CD-ROM drives, video and laserdisc sources are directly controlled by authoring programs.</a:t>
            </a:r>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2882955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title"/>
          </p:nvPr>
        </p:nvSpPr>
        <p:spPr>
          <a:xfrm>
            <a:off x="6555783" y="2155232"/>
            <a:ext cx="4798017" cy="1997867"/>
          </a:xfrm>
        </p:spPr>
        <p:txBody>
          <a:bodyPr vert="horz" lIns="91440" tIns="45720" rIns="91440" bIns="45720" rtlCol="0" anchor="b">
            <a:normAutofit/>
          </a:bodyPr>
          <a:lstStyle/>
          <a:p>
            <a:pPr marL="342900" indent="-342900" algn="just">
              <a:buFont typeface="Arial" panose="020B0604020202020204" pitchFamily="34" charset="0"/>
              <a:buChar char="•"/>
            </a:pPr>
            <a:r>
              <a:rPr lang="en-US" sz="2200" kern="1200" cap="none" spc="150" baseline="0" dirty="0">
                <a:latin typeface="+mj-lt"/>
                <a:ea typeface="+mj-ea"/>
                <a:cs typeface="+mj-cs"/>
              </a:rPr>
              <a:t>refers to the </a:t>
            </a:r>
            <a:r>
              <a:rPr lang="en-US" sz="2200" i="1" kern="1200" cap="none" spc="150" baseline="0" dirty="0">
                <a:latin typeface="+mj-lt"/>
                <a:ea typeface="+mj-ea"/>
                <a:cs typeface="+mj-cs"/>
              </a:rPr>
              <a:t>process of creating multimedia content using various tools, techniques, and technologies</a:t>
            </a:r>
            <a:r>
              <a:rPr lang="en-US" sz="2200" kern="1200" cap="none" spc="150" baseline="0" dirty="0">
                <a:latin typeface="+mj-lt"/>
                <a:ea typeface="+mj-ea"/>
                <a:cs typeface="+mj-cs"/>
              </a:rPr>
              <a:t> </a:t>
            </a:r>
            <a:br>
              <a:rPr lang="en-US" sz="2200" kern="1200" cap="none" spc="150" baseline="0" dirty="0">
                <a:latin typeface="+mj-lt"/>
                <a:ea typeface="+mj-ea"/>
                <a:cs typeface="+mj-cs"/>
              </a:rPr>
            </a:br>
            <a:br>
              <a:rPr lang="en-US" sz="2200" kern="1200" cap="none" spc="150" baseline="0" dirty="0">
                <a:latin typeface="+mj-lt"/>
                <a:ea typeface="+mj-ea"/>
                <a:cs typeface="+mj-cs"/>
              </a:rPr>
            </a:br>
            <a:endParaRPr lang="en-US" sz="2200" kern="1200" cap="none" spc="150" baseline="0" dirty="0">
              <a:latin typeface="+mj-lt"/>
              <a:ea typeface="+mj-ea"/>
              <a:cs typeface="+mj-cs"/>
            </a:endParaRPr>
          </a:p>
        </p:txBody>
      </p:sp>
      <p:pic>
        <p:nvPicPr>
          <p:cNvPr id="1026" name="Picture 2" descr="  ">
            <a:extLst>
              <a:ext uri="{FF2B5EF4-FFF2-40B4-BE49-F238E27FC236}">
                <a16:creationId xmlns:a16="http://schemas.microsoft.com/office/drawing/2014/main" id="{97D49AC8-34FA-2008-73FD-E38CF49CEF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39" r="-3" b="-3"/>
          <a:stretch/>
        </p:blipFill>
        <p:spPr bwMode="auto">
          <a:xfrm>
            <a:off x="838199" y="3154166"/>
            <a:ext cx="5051157" cy="2671681"/>
          </a:xfrm>
          <a:prstGeom prst="rect">
            <a:avLst/>
          </a:prstGeom>
          <a:solidFill>
            <a:srgbClr val="FFFFFF"/>
          </a:solidFill>
        </p:spPr>
      </p:pic>
      <p:sp>
        <p:nvSpPr>
          <p:cNvPr id="3" name="Title 1">
            <a:extLst>
              <a:ext uri="{FF2B5EF4-FFF2-40B4-BE49-F238E27FC236}">
                <a16:creationId xmlns:a16="http://schemas.microsoft.com/office/drawing/2014/main" id="{C045B0C4-5904-BC84-2FCC-FEA6BC99D5C0}"/>
              </a:ext>
            </a:extLst>
          </p:cNvPr>
          <p:cNvSpPr txBox="1">
            <a:spLocks/>
          </p:cNvSpPr>
          <p:nvPr/>
        </p:nvSpPr>
        <p:spPr>
          <a:xfrm>
            <a:off x="838199" y="1066539"/>
            <a:ext cx="5051157" cy="8087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pPr>
              <a:spcBef>
                <a:spcPts val="1000"/>
              </a:spcBef>
            </a:pPr>
            <a:r>
              <a:rPr lang="en-US" sz="3200" b="1" kern="1200" spc="50" baseline="0" dirty="0">
                <a:latin typeface="+mj-lt"/>
                <a:ea typeface="+mj-ea"/>
                <a:cs typeface="+mj-cs"/>
              </a:rPr>
              <a:t>What is Multimedia Authoring?</a:t>
            </a:r>
          </a:p>
        </p:txBody>
      </p:sp>
      <p:sp>
        <p:nvSpPr>
          <p:cNvPr id="4" name="Content Placeholder 34">
            <a:extLst>
              <a:ext uri="{FF2B5EF4-FFF2-40B4-BE49-F238E27FC236}">
                <a16:creationId xmlns:a16="http://schemas.microsoft.com/office/drawing/2014/main" id="{60431069-75CE-CFB1-F631-7AAF208BBEF5}"/>
              </a:ext>
            </a:extLst>
          </p:cNvPr>
          <p:cNvSpPr txBox="1">
            <a:spLocks/>
          </p:cNvSpPr>
          <p:nvPr/>
        </p:nvSpPr>
        <p:spPr>
          <a:xfrm>
            <a:off x="6555783" y="4401519"/>
            <a:ext cx="5274951" cy="1796081"/>
          </a:xfrm>
          <a:prstGeom prst="rect">
            <a:avLst/>
          </a:prstGeom>
        </p:spPr>
        <p:txBody>
          <a:bodyPr vert="horz" lIns="91440" tIns="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000" b="0" spc="50" dirty="0"/>
              <a:t>involves the integration of different media types such as </a:t>
            </a:r>
            <a:r>
              <a:rPr lang="en-US" sz="2000" b="0" i="1" u="sng" spc="50" dirty="0"/>
              <a:t>text, images, audio, video, animations, and interactive elements </a:t>
            </a:r>
            <a:r>
              <a:rPr lang="en-US" sz="2000" b="0" spc="50" dirty="0"/>
              <a:t>to deliver an engaging and interactive user experience</a:t>
            </a:r>
          </a:p>
        </p:txBody>
      </p:sp>
      <p:sp>
        <p:nvSpPr>
          <p:cNvPr id="1033" name="Slide Number Placeholder 6">
            <a:extLst>
              <a:ext uri="{FF2B5EF4-FFF2-40B4-BE49-F238E27FC236}">
                <a16:creationId xmlns:a16="http://schemas.microsoft.com/office/drawing/2014/main" id="{129ADDE3-CC5E-12B5-6556-5807706F804A}"/>
              </a:ext>
            </a:extLst>
          </p:cNvPr>
          <p:cNvSpPr>
            <a:spLocks noGrp="1"/>
          </p:cNvSpPr>
          <p:nvPr>
            <p:ph type="sldNum" sz="quarter" idx="12"/>
          </p:nvPr>
        </p:nvSpPr>
        <p:spPr>
          <a:xfrm>
            <a:off x="8610600" y="6356350"/>
            <a:ext cx="2743200" cy="365125"/>
          </a:xfrm>
        </p:spPr>
        <p:txBody>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60879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normAutofit fontScale="90000"/>
          </a:bodyPr>
          <a:lstStyle/>
          <a:p>
            <a:pPr algn="just">
              <a:lnSpc>
                <a:spcPct val="90000"/>
              </a:lnSpc>
            </a:pPr>
            <a:r>
              <a:rPr lang="en-PH" sz="2800" dirty="0">
                <a:effectLst/>
              </a:rPr>
              <a:t>Supporting Video for Windows</a:t>
            </a:r>
            <a:br>
              <a:rPr lang="en-PH" sz="2800" dirty="0">
                <a:effectLst/>
              </a:rPr>
            </a:br>
            <a:endParaRPr lang="en-PH" sz="2800" dirty="0">
              <a:effectLst/>
            </a:endParaRP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20</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Videos are the right media for your project which are stored on the hard disk. Authoring software has the ability to support more multimedia elements like video for windows.</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2537177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r>
              <a:rPr lang="en-PH" sz="2800" dirty="0">
                <a:effectLst/>
              </a:rPr>
              <a:t>Hypertext</a:t>
            </a:r>
            <a:br>
              <a:rPr lang="en-PH" sz="2800" dirty="0">
                <a:effectLst/>
              </a:rPr>
            </a:br>
            <a:endParaRPr lang="en-PH" sz="2800" dirty="0">
              <a:effectLst/>
            </a:endParaRP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21</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Hypertext capabilities can be used to link graphics, some animation and other text. The help system of window is an example of hypertext. Such systems are very useful when a large amount of textual information is to be represented or referenced.</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2400480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gn="just"/>
            <a:r>
              <a:rPr lang="en-PH" sz="2800" dirty="0">
                <a:effectLst/>
              </a:rPr>
              <a:t>Cross-Platform Capability</a:t>
            </a:r>
            <a:br>
              <a:rPr lang="en-PH" sz="2800" dirty="0">
                <a:effectLst/>
              </a:rPr>
            </a:br>
            <a:endParaRPr lang="en-PH" sz="2800" dirty="0">
              <a:effectLst/>
            </a:endParaRP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22</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Some authoring programs are available on several platforms and provide tools for transforming and converting files and programs from one to the other.</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4034902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normAutofit fontScale="90000"/>
          </a:bodyPr>
          <a:lstStyle/>
          <a:p>
            <a:r>
              <a:rPr lang="en-PH" sz="2800" dirty="0">
                <a:effectLst/>
              </a:rPr>
              <a:t>Run-time Player for Distribution</a:t>
            </a:r>
            <a:br>
              <a:rPr lang="en-PH" sz="2800" dirty="0">
                <a:effectLst/>
              </a:rPr>
            </a:br>
            <a:endParaRPr lang="en-PH" sz="2800" dirty="0">
              <a:effectLst/>
            </a:endParaRP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23</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Run time software is often included in authoring software to explain the distribution of your final product by packaging playback software with content. Some advanced authoring programs provide special packaging and run-time distribution for use with devices such as CD-ROM.</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746787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pPr>
              <a:lnSpc>
                <a:spcPct val="90000"/>
              </a:lnSpc>
            </a:pPr>
            <a:r>
              <a:rPr lang="en-PH" sz="2800" dirty="0">
                <a:effectLst/>
              </a:rPr>
              <a:t>Internet Playability</a:t>
            </a:r>
            <a:br>
              <a:rPr lang="en-PH" sz="2800" dirty="0">
                <a:effectLst/>
              </a:rPr>
            </a:br>
            <a:endParaRPr lang="en-PH" sz="2800" dirty="0">
              <a:effectLst/>
            </a:endParaRP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24</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660774"/>
            <a:ext cx="5907176" cy="2536826"/>
          </a:xfrm>
        </p:spPr>
        <p:txBody>
          <a:bodyPr>
            <a:noAutofit/>
          </a:bodyPr>
          <a:lstStyle/>
          <a:p>
            <a:pPr algn="just"/>
            <a:r>
              <a:rPr lang="en-PH" sz="1800" kern="100" dirty="0">
                <a:effectLst/>
                <a:latin typeface="Aptos" panose="020B0004020202020204" pitchFamily="34" charset="0"/>
                <a:ea typeface="Aptos" panose="020B0004020202020204" pitchFamily="34" charset="0"/>
                <a:cs typeface="Times New Roman" panose="02020603050405020304" pitchFamily="18" charset="0"/>
              </a:rPr>
              <a:t>Due to Web has become a significant delivery medium for multimedia, authoring systems typically provide a means to convert their output so that it can be delivered within the context of HTML or DHTML.</a:t>
            </a:r>
          </a:p>
          <a:p>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10 Authoring Tools For Easy eLearning Design - eLearning Industry">
            <a:extLst>
              <a:ext uri="{FF2B5EF4-FFF2-40B4-BE49-F238E27FC236}">
                <a16:creationId xmlns:a16="http://schemas.microsoft.com/office/drawing/2014/main" id="{CD1B3D17-9CDA-79BF-8C7C-1C5E9E914D1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2977" r="229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C3AFA64-4097-319F-2D5E-4C85AB327085}"/>
              </a:ext>
            </a:extLst>
          </p:cNvPr>
          <p:cNvSpPr txBox="1">
            <a:spLocks/>
          </p:cNvSpPr>
          <p:nvPr/>
        </p:nvSpPr>
        <p:spPr>
          <a:xfrm>
            <a:off x="5453725" y="307788"/>
            <a:ext cx="5884027"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PH"/>
              <a:t>Features of Authoring Tools</a:t>
            </a:r>
          </a:p>
        </p:txBody>
      </p:sp>
    </p:spTree>
    <p:extLst>
      <p:ext uri="{BB962C8B-B14F-4D97-AF65-F5344CB8AC3E}">
        <p14:creationId xmlns:p14="http://schemas.microsoft.com/office/powerpoint/2010/main" val="3769331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620903"/>
            <a:ext cx="5884027" cy="1204912"/>
          </a:xfrm>
        </p:spPr>
        <p:txBody>
          <a:bodyPr anchor="b">
            <a:normAutofit/>
          </a:bodyPr>
          <a:lstStyle/>
          <a:p>
            <a:r>
              <a:rPr lang="en-US" sz="3600" dirty="0"/>
              <a:t>Authoring Tools Classification</a:t>
            </a:r>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25</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2138766"/>
            <a:ext cx="5907176" cy="4058834"/>
          </a:xfrm>
        </p:spPr>
        <p:txBody>
          <a:bodyPr>
            <a:normAutofit/>
          </a:bodyPr>
          <a:lstStyle/>
          <a:p>
            <a:pPr marL="514350" indent="-514350" algn="just">
              <a:buFont typeface="+mj-lt"/>
              <a:buAutoNum type="arabicPeriod"/>
            </a:pPr>
            <a:r>
              <a:rPr lang="en-US" sz="2800" dirty="0"/>
              <a:t>Card or Page based authoring tools</a:t>
            </a:r>
          </a:p>
          <a:p>
            <a:pPr marL="514350" indent="-514350" algn="just">
              <a:buFont typeface="+mj-lt"/>
              <a:buAutoNum type="arabicPeriod"/>
            </a:pPr>
            <a:r>
              <a:rPr lang="en-US" sz="2800" dirty="0"/>
              <a:t>Icon based or Event driven authoring tools</a:t>
            </a:r>
          </a:p>
          <a:p>
            <a:pPr marL="514350" indent="-514350" algn="just">
              <a:buFont typeface="+mj-lt"/>
              <a:buAutoNum type="arabicPeriod"/>
            </a:pPr>
            <a:r>
              <a:rPr lang="en-US" sz="2800" dirty="0"/>
              <a:t>Time based authoring tools</a:t>
            </a:r>
          </a:p>
          <a:p>
            <a:pPr marL="514350" indent="-514350" algn="just">
              <a:buFont typeface="+mj-lt"/>
              <a:buAutoNum type="arabicPeriod"/>
            </a:pPr>
            <a:r>
              <a:rPr lang="en-US" sz="2800" dirty="0"/>
              <a:t>Object-Oriented authoring tools</a:t>
            </a:r>
          </a:p>
          <a:p>
            <a:pPr marL="514350" indent="-514350" algn="just">
              <a:buFont typeface="+mj-lt"/>
              <a:buAutoNum type="arabicPeriod"/>
            </a:pPr>
            <a:r>
              <a:rPr lang="en-US" sz="2800" dirty="0"/>
              <a:t>Web page authoring tools</a:t>
            </a:r>
          </a:p>
          <a:p>
            <a:pPr marL="514350" indent="-514350" algn="just">
              <a:buFont typeface="+mj-lt"/>
              <a:buAutoNum type="arabicPeriod"/>
            </a:pPr>
            <a:endParaRPr lang="en-US" sz="2800" b="0" dirty="0"/>
          </a:p>
        </p:txBody>
      </p:sp>
    </p:spTree>
    <p:extLst>
      <p:ext uri="{BB962C8B-B14F-4D97-AF65-F5344CB8AC3E}">
        <p14:creationId xmlns:p14="http://schemas.microsoft.com/office/powerpoint/2010/main" val="47536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6" y="136526"/>
            <a:ext cx="5884027" cy="1204912"/>
          </a:xfrm>
        </p:spPr>
        <p:txBody>
          <a:bodyPr anchor="b">
            <a:normAutofit/>
          </a:bodyPr>
          <a:lstStyle/>
          <a:p>
            <a:pPr marL="285750" indent="-285750" algn="just">
              <a:buFont typeface="Arial" panose="020B0604020202020204" pitchFamily="34" charset="0"/>
              <a:buChar char="•"/>
            </a:pPr>
            <a:r>
              <a:rPr lang="en-US" dirty="0"/>
              <a:t>Card or Page based authoring tools</a:t>
            </a:r>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26</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1654388"/>
            <a:ext cx="6257011" cy="5067085"/>
          </a:xfrm>
        </p:spPr>
        <p:txBody>
          <a:bodyPr>
            <a:normAutofit/>
          </a:bodyPr>
          <a:lstStyle/>
          <a:p>
            <a:pPr marL="285750" indent="-285750" algn="just">
              <a:buFont typeface="Arial" panose="020B0604020202020204" pitchFamily="34" charset="0"/>
              <a:buChar char="•"/>
            </a:pPr>
            <a:r>
              <a:rPr lang="en-PH" dirty="0"/>
              <a:t>elements are organized as pages of a book or a stack of cards</a:t>
            </a:r>
          </a:p>
          <a:p>
            <a:pPr marL="285750" indent="-285750" algn="just">
              <a:buFont typeface="Arial" panose="020B0604020202020204" pitchFamily="34" charset="0"/>
              <a:buChar char="•"/>
            </a:pPr>
            <a:r>
              <a:rPr lang="en-PH" dirty="0"/>
              <a:t> In the book or stack there are thousands of pages or cards available. </a:t>
            </a:r>
          </a:p>
          <a:p>
            <a:pPr marL="285750" indent="-285750" algn="just">
              <a:buFont typeface="Arial" panose="020B0604020202020204" pitchFamily="34" charset="0"/>
              <a:buChar char="•"/>
            </a:pPr>
            <a:r>
              <a:rPr lang="en-PH" dirty="0"/>
              <a:t>These tools are best used when the bulk of your content consists of elements that can be viewed individually</a:t>
            </a:r>
          </a:p>
          <a:p>
            <a:pPr marL="285750" indent="-285750" algn="just">
              <a:buFont typeface="Arial" panose="020B0604020202020204" pitchFamily="34" charset="0"/>
              <a:buChar char="•"/>
            </a:pPr>
            <a:r>
              <a:rPr lang="en-PH" dirty="0"/>
              <a:t>Example, the pages of a book or file cards in card file. You can jump from page to page because all pages can be interrelated.</a:t>
            </a:r>
          </a:p>
          <a:p>
            <a:pPr marL="285750" indent="-285750" algn="just">
              <a:buFont typeface="Arial" panose="020B0604020202020204" pitchFamily="34" charset="0"/>
              <a:buChar char="•"/>
            </a:pPr>
            <a:r>
              <a:rPr lang="en-PH" dirty="0"/>
              <a:t>In the authoring system you can organize pages or cards in the sequences manner.</a:t>
            </a:r>
          </a:p>
          <a:p>
            <a:pPr marL="285750" indent="-285750" algn="just">
              <a:buFont typeface="Arial" panose="020B0604020202020204" pitchFamily="34" charset="0"/>
              <a:buChar char="•"/>
            </a:pPr>
            <a:r>
              <a:rPr lang="en-PH" dirty="0"/>
              <a:t>Every page of the book may contain many media elements like sounds, videos and animations.</a:t>
            </a:r>
          </a:p>
        </p:txBody>
      </p:sp>
    </p:spTree>
    <p:extLst>
      <p:ext uri="{BB962C8B-B14F-4D97-AF65-F5344CB8AC3E}">
        <p14:creationId xmlns:p14="http://schemas.microsoft.com/office/powerpoint/2010/main" val="77207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155685"/>
            <a:ext cx="5884027" cy="1204912"/>
          </a:xfrm>
        </p:spPr>
        <p:txBody>
          <a:bodyPr anchor="b">
            <a:normAutofit/>
          </a:bodyPr>
          <a:lstStyle/>
          <a:p>
            <a:pPr algn="just"/>
            <a:r>
              <a:rPr lang="en-US" dirty="0"/>
              <a:t>Card or Page based authoring tools</a:t>
            </a:r>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27</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1673548"/>
            <a:ext cx="5907176" cy="4058834"/>
          </a:xfrm>
        </p:spPr>
        <p:txBody>
          <a:bodyPr>
            <a:noAutofit/>
          </a:bodyPr>
          <a:lstStyle/>
          <a:p>
            <a:pPr algn="just"/>
            <a:r>
              <a:rPr lang="en-PH" sz="2400" dirty="0"/>
              <a:t>One page may have a hyperlink to another page that comes at a much later stage and by clicking on the same you might have effectively skipped several pages in between. </a:t>
            </a:r>
          </a:p>
          <a:p>
            <a:pPr algn="just"/>
            <a:r>
              <a:rPr lang="en-PH" sz="2400" dirty="0"/>
              <a:t>Some examples of card or page tools are:</a:t>
            </a:r>
          </a:p>
          <a:p>
            <a:pPr>
              <a:spcBef>
                <a:spcPts val="0"/>
              </a:spcBef>
            </a:pPr>
            <a:r>
              <a:rPr lang="en-PH" sz="2400" dirty="0"/>
              <a:t> </a:t>
            </a:r>
            <a:r>
              <a:rPr lang="en-PH" sz="2400" dirty="0" err="1"/>
              <a:t>Hypercard</a:t>
            </a:r>
            <a:r>
              <a:rPr lang="en-PH" sz="2400" dirty="0"/>
              <a:t> (Mac)</a:t>
            </a:r>
          </a:p>
          <a:p>
            <a:pPr>
              <a:spcBef>
                <a:spcPts val="0"/>
              </a:spcBef>
            </a:pPr>
            <a:r>
              <a:rPr lang="en-PH" sz="2400" dirty="0"/>
              <a:t>Tool book (Windows)</a:t>
            </a:r>
          </a:p>
          <a:p>
            <a:pPr>
              <a:spcBef>
                <a:spcPts val="0"/>
              </a:spcBef>
            </a:pPr>
            <a:r>
              <a:rPr lang="en-PH" sz="2400" dirty="0"/>
              <a:t>PowerPoint (Windows)</a:t>
            </a:r>
          </a:p>
          <a:p>
            <a:pPr>
              <a:spcBef>
                <a:spcPts val="0"/>
              </a:spcBef>
            </a:pPr>
            <a:r>
              <a:rPr lang="en-PH" sz="2400" dirty="0" err="1"/>
              <a:t>Supercard</a:t>
            </a:r>
            <a:r>
              <a:rPr lang="en-PH" sz="2400" dirty="0"/>
              <a:t> (Mac)</a:t>
            </a:r>
          </a:p>
          <a:p>
            <a:r>
              <a:rPr lang="en-PH" sz="2400" dirty="0"/>
              <a:t> </a:t>
            </a:r>
          </a:p>
        </p:txBody>
      </p:sp>
    </p:spTree>
    <p:extLst>
      <p:ext uri="{BB962C8B-B14F-4D97-AF65-F5344CB8AC3E}">
        <p14:creationId xmlns:p14="http://schemas.microsoft.com/office/powerpoint/2010/main" val="336949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620903"/>
            <a:ext cx="5884027" cy="1204912"/>
          </a:xfrm>
        </p:spPr>
        <p:txBody>
          <a:bodyPr anchor="b">
            <a:normAutofit/>
          </a:bodyPr>
          <a:lstStyle/>
          <a:p>
            <a:pPr algn="just"/>
            <a:r>
              <a:rPr lang="en-US" dirty="0"/>
              <a:t>Card or Page based authoring tools</a:t>
            </a:r>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28</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2138766"/>
            <a:ext cx="5907176" cy="4058834"/>
          </a:xfrm>
        </p:spPr>
        <p:txBody>
          <a:bodyPr>
            <a:noAutofit/>
          </a:bodyPr>
          <a:lstStyle/>
          <a:p>
            <a:r>
              <a:rPr lang="en-PH" sz="2400" b="1" dirty="0"/>
              <a:t>Advantages</a:t>
            </a:r>
            <a:endParaRPr lang="en-PH" sz="2400" dirty="0"/>
          </a:p>
          <a:p>
            <a:pPr marL="342900" indent="-342900">
              <a:buFont typeface="Arial" panose="020B0604020202020204" pitchFamily="34" charset="0"/>
              <a:buChar char="•"/>
            </a:pPr>
            <a:r>
              <a:rPr lang="en-PH" sz="2400" dirty="0"/>
              <a:t>Easy to understand.</a:t>
            </a:r>
          </a:p>
          <a:p>
            <a:pPr marL="342900" indent="-342900">
              <a:buFont typeface="Arial" panose="020B0604020202020204" pitchFamily="34" charset="0"/>
              <a:buChar char="•"/>
            </a:pPr>
            <a:r>
              <a:rPr lang="en-PH" sz="2400" dirty="0"/>
              <a:t>One screen is equal to 1card or 1page.</a:t>
            </a:r>
          </a:p>
          <a:p>
            <a:pPr marL="342900" indent="-342900" algn="just">
              <a:buFont typeface="Arial" panose="020B0604020202020204" pitchFamily="34" charset="0"/>
              <a:buChar char="•"/>
            </a:pPr>
            <a:r>
              <a:rPr lang="en-PH" sz="2400" dirty="0"/>
              <a:t>Easy to use as these tools provide template.</a:t>
            </a:r>
          </a:p>
          <a:p>
            <a:pPr marL="342900" indent="-342900">
              <a:buFont typeface="Arial" panose="020B0604020202020204" pitchFamily="34" charset="0"/>
              <a:buChar char="•"/>
            </a:pPr>
            <a:r>
              <a:rPr lang="en-PH" sz="2400" dirty="0"/>
              <a:t>Short development time.</a:t>
            </a:r>
          </a:p>
          <a:p>
            <a:r>
              <a:rPr lang="en-PH" sz="2400" dirty="0"/>
              <a:t> </a:t>
            </a:r>
          </a:p>
          <a:p>
            <a:endParaRPr lang="en-PH" sz="2400" dirty="0"/>
          </a:p>
        </p:txBody>
      </p:sp>
    </p:spTree>
    <p:extLst>
      <p:ext uri="{BB962C8B-B14F-4D97-AF65-F5344CB8AC3E}">
        <p14:creationId xmlns:p14="http://schemas.microsoft.com/office/powerpoint/2010/main" val="29260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620903"/>
            <a:ext cx="5884027" cy="1204912"/>
          </a:xfrm>
        </p:spPr>
        <p:txBody>
          <a:bodyPr anchor="b">
            <a:normAutofit/>
          </a:bodyPr>
          <a:lstStyle/>
          <a:p>
            <a:pPr marL="285750" indent="-285750" algn="just">
              <a:buFont typeface="Arial" panose="020B0604020202020204" pitchFamily="34" charset="0"/>
              <a:buChar char="•"/>
            </a:pPr>
            <a:r>
              <a:rPr lang="en-US" dirty="0"/>
              <a:t>Card or Page based authoring tools</a:t>
            </a:r>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29</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2138766"/>
            <a:ext cx="5907176" cy="4058834"/>
          </a:xfrm>
        </p:spPr>
        <p:txBody>
          <a:bodyPr>
            <a:noAutofit/>
          </a:bodyPr>
          <a:lstStyle/>
          <a:p>
            <a:r>
              <a:rPr lang="en-PH" sz="2400" b="1" dirty="0"/>
              <a:t>Disadvantages</a:t>
            </a:r>
            <a:endParaRPr lang="en-PH" sz="2400" dirty="0"/>
          </a:p>
          <a:p>
            <a:pPr marL="342900" indent="-342900">
              <a:buFont typeface="Arial" panose="020B0604020202020204" pitchFamily="34" charset="0"/>
              <a:buChar char="•"/>
            </a:pPr>
            <a:r>
              <a:rPr lang="en-PH" sz="2400" dirty="0"/>
              <a:t>Some run only on one platform.</a:t>
            </a:r>
          </a:p>
          <a:p>
            <a:pPr marL="342900" indent="-342900">
              <a:buFont typeface="Arial" panose="020B0604020202020204" pitchFamily="34" charset="0"/>
              <a:buChar char="•"/>
            </a:pPr>
            <a:r>
              <a:rPr lang="en-PH" sz="2400" dirty="0"/>
              <a:t>Tools not as powerful as equivalent stand alone.</a:t>
            </a:r>
          </a:p>
        </p:txBody>
      </p:sp>
    </p:spTree>
    <p:extLst>
      <p:ext uri="{BB962C8B-B14F-4D97-AF65-F5344CB8AC3E}">
        <p14:creationId xmlns:p14="http://schemas.microsoft.com/office/powerpoint/2010/main" val="944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620903"/>
            <a:ext cx="5884027" cy="1204912"/>
          </a:xfrm>
        </p:spPr>
        <p:txBody>
          <a:bodyPr anchor="b">
            <a:normAutofit/>
          </a:bodyPr>
          <a:lstStyle/>
          <a:p>
            <a:r>
              <a:rPr lang="en-US" dirty="0"/>
              <a:t>Multimedia authoring tools</a:t>
            </a:r>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2138766"/>
            <a:ext cx="5907176" cy="4058834"/>
          </a:xfrm>
        </p:spPr>
        <p:txBody>
          <a:bodyPr>
            <a:normAutofit/>
          </a:bodyPr>
          <a:lstStyle/>
          <a:p>
            <a:pPr marL="285750" indent="-285750" algn="just">
              <a:buFont typeface="Arial" panose="020B0604020202020204" pitchFamily="34" charset="0"/>
              <a:buChar char="•"/>
            </a:pPr>
            <a:r>
              <a:rPr lang="en-US" b="0" dirty="0"/>
              <a:t>gives an integrated environment for joining together the different elements of a multimedia production.</a:t>
            </a:r>
          </a:p>
          <a:p>
            <a:pPr marL="285750" indent="-285750" algn="just">
              <a:buFont typeface="Arial" panose="020B0604020202020204" pitchFamily="34" charset="0"/>
              <a:buChar char="•"/>
            </a:pPr>
            <a:r>
              <a:rPr lang="en-PH" sz="1800" dirty="0">
                <a:solidFill>
                  <a:srgbClr val="0D0D0D"/>
                </a:solidFill>
                <a:effectLst/>
                <a:highlight>
                  <a:srgbClr val="FFFFFF"/>
                </a:highlight>
                <a:latin typeface="Aptos" panose="020B0004020202020204" pitchFamily="34" charset="0"/>
                <a:ea typeface="Aptos" panose="020B0004020202020204" pitchFamily="34" charset="0"/>
                <a:cs typeface="Segoe UI" panose="020B0502040204020203" pitchFamily="34" charset="0"/>
              </a:rPr>
              <a:t>software applications that allow users to create interactive multimedia presentations, applications, or content without extensive programming knowledge.</a:t>
            </a:r>
          </a:p>
          <a:p>
            <a:pPr marL="285750" indent="-285750" algn="just">
              <a:buFont typeface="Arial" panose="020B0604020202020204" pitchFamily="34" charset="0"/>
              <a:buChar char="•"/>
            </a:pPr>
            <a:r>
              <a:rPr lang="en-US" b="0" dirty="0"/>
              <a:t> gives the framework for organizing and editing the components of a multimedia project. </a:t>
            </a:r>
          </a:p>
          <a:p>
            <a:pPr marL="285750" indent="-285750" algn="just">
              <a:buFont typeface="Arial" panose="020B0604020202020204" pitchFamily="34" charset="0"/>
              <a:buChar char="•"/>
            </a:pPr>
            <a:r>
              <a:rPr lang="en-US" b="0" dirty="0"/>
              <a:t>enables the developer to create interactive presentation by combining text, audio, video, graphics and animation.</a:t>
            </a:r>
          </a:p>
          <a:p>
            <a:pPr marL="285750" indent="-285750" algn="just">
              <a:buFont typeface="Arial" panose="020B0604020202020204" pitchFamily="34" charset="0"/>
              <a:buChar char="•"/>
            </a:pPr>
            <a:endParaRPr lang="en-US" b="0" dirty="0"/>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620903"/>
            <a:ext cx="5884027" cy="1204912"/>
          </a:xfrm>
        </p:spPr>
        <p:txBody>
          <a:bodyPr anchor="b">
            <a:normAutofit/>
          </a:bodyPr>
          <a:lstStyle/>
          <a:p>
            <a:pPr marL="285750" indent="-285750" algn="just">
              <a:buFont typeface="Arial" panose="020B0604020202020204" pitchFamily="34" charset="0"/>
              <a:buChar char="•"/>
            </a:pPr>
            <a:r>
              <a:rPr lang="en-US" dirty="0"/>
              <a:t>Icon based or Event driven authoring tools</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30</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2138766"/>
            <a:ext cx="5907176" cy="4058834"/>
          </a:xfrm>
        </p:spPr>
        <p:txBody>
          <a:bodyPr>
            <a:normAutofit fontScale="85000" lnSpcReduction="10000"/>
          </a:bodyPr>
          <a:lstStyle/>
          <a:p>
            <a:pPr marL="285750" indent="-285750" algn="just">
              <a:buFont typeface="Arial" panose="020B0604020202020204" pitchFamily="34" charset="0"/>
              <a:buChar char="•"/>
            </a:pPr>
            <a:r>
              <a:rPr lang="en-PH" dirty="0"/>
              <a:t>Icon-based tools give a visual programming approach to organizing and presenting multimedia. </a:t>
            </a:r>
          </a:p>
          <a:p>
            <a:pPr marL="285750" indent="-285750" algn="just">
              <a:buFont typeface="Arial" panose="020B0604020202020204" pitchFamily="34" charset="0"/>
              <a:buChar char="•"/>
            </a:pPr>
            <a:r>
              <a:rPr lang="en-PH" dirty="0"/>
              <a:t>First you build a structure or flowchart of events, tasks and decisions by dragging appropriate icons from a library. </a:t>
            </a:r>
          </a:p>
          <a:p>
            <a:pPr marL="285750" indent="-285750" algn="just">
              <a:buFont typeface="Arial" panose="020B0604020202020204" pitchFamily="34" charset="0"/>
              <a:buChar char="•"/>
            </a:pPr>
            <a:r>
              <a:rPr lang="en-PH" dirty="0"/>
              <a:t>Each icon does a specific task, for example- plays a sound, open an image etc. </a:t>
            </a:r>
          </a:p>
          <a:p>
            <a:pPr marL="285750" indent="-285750" algn="just">
              <a:buFont typeface="Arial" panose="020B0604020202020204" pitchFamily="34" charset="0"/>
              <a:buChar char="•"/>
            </a:pPr>
            <a:r>
              <a:rPr lang="en-PH" dirty="0"/>
              <a:t>The flowchart graphically displays the project's logic. </a:t>
            </a:r>
          </a:p>
          <a:p>
            <a:pPr marL="285750" indent="-285750" algn="just">
              <a:buFont typeface="Arial" panose="020B0604020202020204" pitchFamily="34" charset="0"/>
              <a:buChar char="•"/>
            </a:pPr>
            <a:r>
              <a:rPr lang="en-PH" dirty="0"/>
              <a:t>When the structure is built you can add your content text, graphics, animation, video movies and sounds.</a:t>
            </a:r>
          </a:p>
          <a:p>
            <a:pPr marL="285750" indent="-285750" algn="just">
              <a:buFont typeface="Arial" panose="020B0604020202020204" pitchFamily="34" charset="0"/>
              <a:buChar char="•"/>
            </a:pPr>
            <a:r>
              <a:rPr lang="en-PH" dirty="0"/>
              <a:t> A nontechnical multimedia author can also build sophisticated applications without scripting using icon based authoring tools. </a:t>
            </a:r>
          </a:p>
          <a:p>
            <a:pPr algn="just"/>
            <a:r>
              <a:rPr lang="en-PH" dirty="0"/>
              <a:t>Some examples of icon based tools are:</a:t>
            </a:r>
          </a:p>
          <a:p>
            <a:pPr marL="285750" indent="-285750" algn="just">
              <a:lnSpc>
                <a:spcPct val="120000"/>
              </a:lnSpc>
              <a:spcBef>
                <a:spcPts val="0"/>
              </a:spcBef>
              <a:buFont typeface="Arial" panose="020B0604020202020204" pitchFamily="34" charset="0"/>
              <a:buChar char="•"/>
            </a:pPr>
            <a:r>
              <a:rPr lang="en-PH" dirty="0"/>
              <a:t> </a:t>
            </a:r>
            <a:r>
              <a:rPr lang="en-PH" dirty="0" err="1"/>
              <a:t>Authorware</a:t>
            </a:r>
            <a:r>
              <a:rPr lang="en-PH" dirty="0"/>
              <a:t> Professional (Mac/Windows)</a:t>
            </a:r>
          </a:p>
          <a:p>
            <a:pPr marL="285750" indent="-285750" algn="just">
              <a:lnSpc>
                <a:spcPct val="120000"/>
              </a:lnSpc>
              <a:spcBef>
                <a:spcPts val="0"/>
              </a:spcBef>
              <a:buFont typeface="Arial" panose="020B0604020202020204" pitchFamily="34" charset="0"/>
              <a:buChar char="•"/>
            </a:pPr>
            <a:r>
              <a:rPr lang="en-PH" dirty="0"/>
              <a:t>Icon Author (Windows)</a:t>
            </a:r>
          </a:p>
        </p:txBody>
      </p:sp>
      <p:pic>
        <p:nvPicPr>
          <p:cNvPr id="5" name="Picture 4">
            <a:extLst>
              <a:ext uri="{FF2B5EF4-FFF2-40B4-BE49-F238E27FC236}">
                <a16:creationId xmlns:a16="http://schemas.microsoft.com/office/drawing/2014/main" id="{95DF2BC8-D2BE-2252-025B-3F5935CAC84C}"/>
              </a:ext>
            </a:extLst>
          </p:cNvPr>
          <p:cNvPicPr>
            <a:picLocks noChangeAspect="1"/>
          </p:cNvPicPr>
          <p:nvPr/>
        </p:nvPicPr>
        <p:blipFill>
          <a:blip r:embed="rId3"/>
          <a:stretch>
            <a:fillRect/>
          </a:stretch>
        </p:blipFill>
        <p:spPr>
          <a:xfrm>
            <a:off x="300445" y="2626242"/>
            <a:ext cx="5068186" cy="3679308"/>
          </a:xfrm>
          <a:prstGeom prst="rect">
            <a:avLst/>
          </a:prstGeom>
        </p:spPr>
      </p:pic>
      <p:sp>
        <p:nvSpPr>
          <p:cNvPr id="6" name="TextBox 5">
            <a:extLst>
              <a:ext uri="{FF2B5EF4-FFF2-40B4-BE49-F238E27FC236}">
                <a16:creationId xmlns:a16="http://schemas.microsoft.com/office/drawing/2014/main" id="{F6EE91C2-DCF7-1946-5A10-8A16DD344010}"/>
              </a:ext>
            </a:extLst>
          </p:cNvPr>
          <p:cNvSpPr txBox="1"/>
          <p:nvPr/>
        </p:nvSpPr>
        <p:spPr>
          <a:xfrm>
            <a:off x="554412" y="2138766"/>
            <a:ext cx="3082835" cy="369332"/>
          </a:xfrm>
          <a:prstGeom prst="rect">
            <a:avLst/>
          </a:prstGeom>
          <a:noFill/>
        </p:spPr>
        <p:txBody>
          <a:bodyPr wrap="square" rtlCol="0">
            <a:spAutoFit/>
          </a:bodyPr>
          <a:lstStyle/>
          <a:p>
            <a:r>
              <a:rPr lang="en-US" dirty="0"/>
              <a:t>Icon Author</a:t>
            </a:r>
            <a:endParaRPr lang="en-PH" dirty="0"/>
          </a:p>
        </p:txBody>
      </p:sp>
    </p:spTree>
    <p:extLst>
      <p:ext uri="{BB962C8B-B14F-4D97-AF65-F5344CB8AC3E}">
        <p14:creationId xmlns:p14="http://schemas.microsoft.com/office/powerpoint/2010/main" val="155015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620903"/>
            <a:ext cx="5884027" cy="1204912"/>
          </a:xfrm>
        </p:spPr>
        <p:txBody>
          <a:bodyPr anchor="b">
            <a:normAutofit/>
          </a:bodyPr>
          <a:lstStyle/>
          <a:p>
            <a:pPr marL="285750" indent="-285750" algn="just">
              <a:buFont typeface="Arial" panose="020B0604020202020204" pitchFamily="34" charset="0"/>
              <a:buChar char="•"/>
            </a:pPr>
            <a:r>
              <a:rPr lang="en-US" dirty="0"/>
              <a:t>Icon based or Event driven authoring tools</a:t>
            </a:r>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31</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2138766"/>
            <a:ext cx="5907176" cy="4058834"/>
          </a:xfrm>
        </p:spPr>
        <p:txBody>
          <a:bodyPr>
            <a:normAutofit/>
          </a:bodyPr>
          <a:lstStyle/>
          <a:p>
            <a:r>
              <a:rPr lang="en-PH" dirty="0"/>
              <a:t>Advantages:</a:t>
            </a:r>
          </a:p>
          <a:p>
            <a:pPr marL="285750" indent="-285750">
              <a:buFont typeface="Arial" panose="020B0604020202020204" pitchFamily="34" charset="0"/>
              <a:buChar char="•"/>
            </a:pPr>
            <a:r>
              <a:rPr lang="en-PH" dirty="0"/>
              <a:t>Clear Structure</a:t>
            </a:r>
          </a:p>
          <a:p>
            <a:pPr marL="285750" indent="-285750">
              <a:buFont typeface="Arial" panose="020B0604020202020204" pitchFamily="34" charset="0"/>
              <a:buChar char="•"/>
            </a:pPr>
            <a:r>
              <a:rPr lang="en-PH" dirty="0"/>
              <a:t>Easy editing and updating</a:t>
            </a:r>
          </a:p>
          <a:p>
            <a:r>
              <a:rPr lang="en-PH" dirty="0"/>
              <a:t> </a:t>
            </a:r>
          </a:p>
          <a:p>
            <a:r>
              <a:rPr lang="en-PH" dirty="0"/>
              <a:t>Disadvantages:</a:t>
            </a:r>
          </a:p>
          <a:p>
            <a:pPr marL="285750" indent="-285750">
              <a:buFont typeface="Arial" panose="020B0604020202020204" pitchFamily="34" charset="0"/>
              <a:buChar char="•"/>
            </a:pPr>
            <a:r>
              <a:rPr lang="en-PH" dirty="0"/>
              <a:t>Difficult to learn</a:t>
            </a:r>
          </a:p>
          <a:p>
            <a:pPr marL="285750" indent="-285750">
              <a:buFont typeface="Arial" panose="020B0604020202020204" pitchFamily="34" charset="0"/>
              <a:buChar char="•"/>
            </a:pPr>
            <a:r>
              <a:rPr lang="en-PH" dirty="0"/>
              <a:t>Expensive</a:t>
            </a:r>
          </a:p>
        </p:txBody>
      </p:sp>
    </p:spTree>
    <p:extLst>
      <p:ext uri="{BB962C8B-B14F-4D97-AF65-F5344CB8AC3E}">
        <p14:creationId xmlns:p14="http://schemas.microsoft.com/office/powerpoint/2010/main" val="266274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65299" y="660400"/>
            <a:ext cx="5884027" cy="911415"/>
          </a:xfrm>
        </p:spPr>
        <p:txBody>
          <a:bodyPr anchor="b">
            <a:normAutofit/>
          </a:bodyPr>
          <a:lstStyle/>
          <a:p>
            <a:pPr algn="just"/>
            <a:r>
              <a:rPr lang="en-US" dirty="0"/>
              <a:t>Time based authoring tools</a:t>
            </a:r>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32</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1571815"/>
            <a:ext cx="5907176" cy="4528539"/>
          </a:xfrm>
        </p:spPr>
        <p:txBody>
          <a:bodyPr>
            <a:normAutofit fontScale="85000" lnSpcReduction="10000"/>
          </a:bodyPr>
          <a:lstStyle/>
          <a:p>
            <a:pPr marL="285750" indent="-285750" algn="just">
              <a:buFont typeface="Arial" panose="020B0604020202020204" pitchFamily="34" charset="0"/>
              <a:buChar char="•"/>
            </a:pPr>
            <a:r>
              <a:rPr lang="en-PH" dirty="0"/>
              <a:t>allow the designer to arrange various elements and events of the multimedia project along a well-defined timeline. </a:t>
            </a:r>
          </a:p>
          <a:p>
            <a:pPr marL="285750" indent="-285750" algn="just">
              <a:buFont typeface="Arial" panose="020B0604020202020204" pitchFamily="34" charset="0"/>
              <a:buChar char="•"/>
            </a:pPr>
            <a:r>
              <a:rPr lang="en-PH" dirty="0"/>
              <a:t>By timeline, we simply mean the passage of time. </a:t>
            </a:r>
          </a:p>
          <a:p>
            <a:pPr marL="285750" indent="-285750" algn="just">
              <a:buFont typeface="Arial" panose="020B0604020202020204" pitchFamily="34" charset="0"/>
              <a:buChar char="•"/>
            </a:pPr>
            <a:r>
              <a:rPr lang="en-PH" dirty="0"/>
              <a:t>As the time advances from starting point of the project, the events begin to occur, one after another. </a:t>
            </a:r>
          </a:p>
          <a:p>
            <a:pPr marL="285750" indent="-285750" algn="just">
              <a:buFont typeface="Arial" panose="020B0604020202020204" pitchFamily="34" charset="0"/>
              <a:buChar char="•"/>
            </a:pPr>
            <a:r>
              <a:rPr lang="en-PH" dirty="0"/>
              <a:t>The events may include media files playback as well as transition from one portion of the project to another. </a:t>
            </a:r>
          </a:p>
          <a:p>
            <a:pPr marL="285750" indent="-285750" algn="just">
              <a:buFont typeface="Arial" panose="020B0604020202020204" pitchFamily="34" charset="0"/>
              <a:buChar char="•"/>
            </a:pPr>
            <a:r>
              <a:rPr lang="en-PH" dirty="0"/>
              <a:t>The speed at which these transitions occur can also be accurately controlled.</a:t>
            </a:r>
          </a:p>
          <a:p>
            <a:pPr marL="285750" indent="-285750" algn="just">
              <a:buFont typeface="Arial" panose="020B0604020202020204" pitchFamily="34" charset="0"/>
              <a:buChar char="•"/>
            </a:pPr>
            <a:r>
              <a:rPr lang="en-PH" dirty="0"/>
              <a:t>These tools are best to use for those projects, wherein the information flow can be directed from beginning to end much like the </a:t>
            </a:r>
            <a:r>
              <a:rPr lang="en-PH" b="1" dirty="0"/>
              <a:t>movies</a:t>
            </a:r>
            <a:r>
              <a:rPr lang="en-PH" dirty="0"/>
              <a:t>. </a:t>
            </a:r>
          </a:p>
          <a:p>
            <a:pPr marL="285750" indent="-285750" algn="just">
              <a:buFont typeface="Arial" panose="020B0604020202020204" pitchFamily="34" charset="0"/>
              <a:buChar char="•"/>
            </a:pPr>
            <a:endParaRPr lang="en-PH" dirty="0"/>
          </a:p>
          <a:p>
            <a:pPr algn="just">
              <a:lnSpc>
                <a:spcPct val="110000"/>
              </a:lnSpc>
            </a:pPr>
            <a:r>
              <a:rPr lang="en-PH" dirty="0"/>
              <a:t>Some example of Time-based tools are:</a:t>
            </a:r>
          </a:p>
          <a:p>
            <a:pPr marL="285750" indent="-285750">
              <a:lnSpc>
                <a:spcPct val="110000"/>
              </a:lnSpc>
              <a:spcBef>
                <a:spcPts val="0"/>
              </a:spcBef>
              <a:buFont typeface="Arial" panose="020B0604020202020204" pitchFamily="34" charset="0"/>
              <a:buChar char="•"/>
            </a:pPr>
            <a:r>
              <a:rPr lang="en-PH" dirty="0"/>
              <a:t>Macromedia's Director</a:t>
            </a:r>
          </a:p>
          <a:p>
            <a:pPr marL="285750" indent="-285750">
              <a:lnSpc>
                <a:spcPct val="110000"/>
              </a:lnSpc>
              <a:spcBef>
                <a:spcPts val="0"/>
              </a:spcBef>
              <a:buFont typeface="Arial" panose="020B0604020202020204" pitchFamily="34" charset="0"/>
              <a:buChar char="•"/>
            </a:pPr>
            <a:r>
              <a:rPr lang="en-PH" dirty="0"/>
              <a:t>Macromedia Flash</a:t>
            </a:r>
          </a:p>
        </p:txBody>
      </p:sp>
    </p:spTree>
    <p:extLst>
      <p:ext uri="{BB962C8B-B14F-4D97-AF65-F5344CB8AC3E}">
        <p14:creationId xmlns:p14="http://schemas.microsoft.com/office/powerpoint/2010/main" val="428305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620903"/>
            <a:ext cx="5884027" cy="1204912"/>
          </a:xfrm>
        </p:spPr>
        <p:txBody>
          <a:bodyPr anchor="b">
            <a:normAutofit/>
          </a:bodyPr>
          <a:lstStyle/>
          <a:p>
            <a:pPr marL="285750" indent="-285750" algn="just">
              <a:buFont typeface="Arial" panose="020B0604020202020204" pitchFamily="34" charset="0"/>
              <a:buChar char="•"/>
            </a:pPr>
            <a:r>
              <a:rPr lang="en-US" dirty="0"/>
              <a:t>Time based authoring tools</a:t>
            </a:r>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33</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2138766"/>
            <a:ext cx="5907176" cy="4058834"/>
          </a:xfrm>
        </p:spPr>
        <p:txBody>
          <a:bodyPr>
            <a:normAutofit/>
          </a:bodyPr>
          <a:lstStyle/>
          <a:p>
            <a:r>
              <a:rPr lang="en-PH" b="1" dirty="0"/>
              <a:t>Advantages</a:t>
            </a:r>
            <a:endParaRPr lang="en-PH" dirty="0"/>
          </a:p>
          <a:p>
            <a:r>
              <a:rPr lang="en-PH" dirty="0"/>
              <a:t>Good for creating animation.</a:t>
            </a:r>
          </a:p>
          <a:p>
            <a:r>
              <a:rPr lang="en-PH" dirty="0"/>
              <a:t>Branching, user control, interactivity facilities.</a:t>
            </a:r>
          </a:p>
          <a:p>
            <a:r>
              <a:rPr lang="en-PH" dirty="0"/>
              <a:t> </a:t>
            </a:r>
          </a:p>
          <a:p>
            <a:r>
              <a:rPr lang="en-PH" b="1" dirty="0"/>
              <a:t>Disadvantages</a:t>
            </a:r>
            <a:endParaRPr lang="en-PH" dirty="0"/>
          </a:p>
          <a:p>
            <a:r>
              <a:rPr lang="en-PH" dirty="0"/>
              <a:t>Expensive</a:t>
            </a:r>
          </a:p>
          <a:p>
            <a:r>
              <a:rPr lang="en-PH" dirty="0"/>
              <a:t>Large file size</a:t>
            </a:r>
          </a:p>
          <a:p>
            <a:r>
              <a:rPr lang="en-PH" dirty="0"/>
              <a:t>Steep learning curve to understand various features</a:t>
            </a:r>
          </a:p>
        </p:txBody>
      </p:sp>
    </p:spTree>
    <p:extLst>
      <p:ext uri="{BB962C8B-B14F-4D97-AF65-F5344CB8AC3E}">
        <p14:creationId xmlns:p14="http://schemas.microsoft.com/office/powerpoint/2010/main" val="29681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620903"/>
            <a:ext cx="5884027" cy="1204912"/>
          </a:xfrm>
        </p:spPr>
        <p:txBody>
          <a:bodyPr anchor="b">
            <a:normAutofit/>
          </a:bodyPr>
          <a:lstStyle/>
          <a:p>
            <a:pPr algn="just"/>
            <a:r>
              <a:rPr lang="en-US" dirty="0"/>
              <a:t>Object-Oriented authoring tools</a:t>
            </a:r>
            <a:endParaRPr lang="en-US" b="0" dirty="0"/>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34</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2138766"/>
            <a:ext cx="5907176" cy="4058834"/>
          </a:xfrm>
        </p:spPr>
        <p:txBody>
          <a:bodyPr>
            <a:noAutofit/>
          </a:bodyPr>
          <a:lstStyle/>
          <a:p>
            <a:r>
              <a:rPr lang="en-PH" dirty="0"/>
              <a:t>Object oriented authoring tools support environment based on object. Each object has the following two characteristics:</a:t>
            </a:r>
          </a:p>
          <a:p>
            <a:r>
              <a:rPr lang="en-PH" dirty="0"/>
              <a:t> </a:t>
            </a:r>
          </a:p>
          <a:p>
            <a:r>
              <a:rPr lang="en-PH" b="1" dirty="0"/>
              <a:t>State or Attributes </a:t>
            </a:r>
            <a:r>
              <a:rPr lang="en-PH" dirty="0"/>
              <a:t>- The state or attributes refers to the built in characteristics of an object. </a:t>
            </a:r>
          </a:p>
          <a:p>
            <a:r>
              <a:rPr lang="en-PH" dirty="0"/>
              <a:t>For example, a color T.V has the following attributes:</a:t>
            </a:r>
          </a:p>
          <a:p>
            <a:pPr marL="285750" indent="-285750">
              <a:spcBef>
                <a:spcPts val="0"/>
              </a:spcBef>
              <a:buFont typeface="Arial" panose="020B0604020202020204" pitchFamily="34" charset="0"/>
              <a:buChar char="•"/>
            </a:pPr>
            <a:r>
              <a:rPr lang="en-PH" dirty="0"/>
              <a:t>Color receiver</a:t>
            </a:r>
          </a:p>
          <a:p>
            <a:pPr marL="285750" indent="-285750">
              <a:spcBef>
                <a:spcPts val="0"/>
              </a:spcBef>
              <a:buFont typeface="Arial" panose="020B0604020202020204" pitchFamily="34" charset="0"/>
              <a:buChar char="•"/>
            </a:pPr>
            <a:r>
              <a:rPr lang="en-PH" dirty="0"/>
              <a:t>Volume control</a:t>
            </a:r>
          </a:p>
          <a:p>
            <a:pPr marL="285750" indent="-285750">
              <a:spcBef>
                <a:spcPts val="0"/>
              </a:spcBef>
              <a:buFont typeface="Arial" panose="020B0604020202020204" pitchFamily="34" charset="0"/>
              <a:buChar char="•"/>
            </a:pPr>
            <a:r>
              <a:rPr lang="en-PH" dirty="0"/>
              <a:t>Picture control</a:t>
            </a:r>
          </a:p>
          <a:p>
            <a:pPr marL="285750" indent="-285750">
              <a:spcBef>
                <a:spcPts val="0"/>
              </a:spcBef>
              <a:buFont typeface="Arial" panose="020B0604020202020204" pitchFamily="34" charset="0"/>
              <a:buChar char="•"/>
            </a:pPr>
            <a:r>
              <a:rPr lang="en-PH" dirty="0"/>
              <a:t>128 channels</a:t>
            </a:r>
          </a:p>
          <a:p>
            <a:pPr marL="285750" indent="-285750">
              <a:spcBef>
                <a:spcPts val="0"/>
              </a:spcBef>
              <a:buFont typeface="Arial" panose="020B0604020202020204" pitchFamily="34" charset="0"/>
              <a:buChar char="•"/>
            </a:pPr>
            <a:r>
              <a:rPr lang="en-PH" dirty="0"/>
              <a:t>Remote control unit</a:t>
            </a:r>
          </a:p>
          <a:p>
            <a:r>
              <a:rPr lang="en-PH" dirty="0"/>
              <a:t> </a:t>
            </a:r>
          </a:p>
          <a:p>
            <a:endParaRPr lang="en-PH" dirty="0"/>
          </a:p>
        </p:txBody>
      </p:sp>
    </p:spTree>
    <p:extLst>
      <p:ext uri="{BB962C8B-B14F-4D97-AF65-F5344CB8AC3E}">
        <p14:creationId xmlns:p14="http://schemas.microsoft.com/office/powerpoint/2010/main" val="261328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620903"/>
            <a:ext cx="5884027" cy="1204912"/>
          </a:xfrm>
        </p:spPr>
        <p:txBody>
          <a:bodyPr anchor="b">
            <a:normAutofit/>
          </a:bodyPr>
          <a:lstStyle/>
          <a:p>
            <a:pPr algn="just"/>
            <a:r>
              <a:rPr lang="en-US" dirty="0"/>
              <a:t>Object-Oriented authoring tools</a:t>
            </a:r>
            <a:endParaRPr lang="en-US" b="0" dirty="0"/>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35</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2138766"/>
            <a:ext cx="5907176" cy="4058834"/>
          </a:xfrm>
        </p:spPr>
        <p:txBody>
          <a:bodyPr>
            <a:noAutofit/>
          </a:bodyPr>
          <a:lstStyle/>
          <a:p>
            <a:r>
              <a:rPr lang="en-PH" dirty="0"/>
              <a:t>Behavior or Operations - The behavior or operations of an object refers to its action. </a:t>
            </a:r>
          </a:p>
          <a:p>
            <a:r>
              <a:rPr lang="en-PH" dirty="0"/>
              <a:t>For example, a T.V can behave in any of the following manner at a given point of time:</a:t>
            </a:r>
          </a:p>
          <a:p>
            <a:r>
              <a:rPr lang="en-PH" dirty="0"/>
              <a:t> </a:t>
            </a:r>
          </a:p>
          <a:p>
            <a:pPr marL="285750" indent="-285750">
              <a:spcBef>
                <a:spcPts val="0"/>
              </a:spcBef>
              <a:buFont typeface="Arial" panose="020B0604020202020204" pitchFamily="34" charset="0"/>
              <a:buChar char="•"/>
            </a:pPr>
            <a:r>
              <a:rPr lang="en-PH" dirty="0"/>
              <a:t>Switched on</a:t>
            </a:r>
          </a:p>
          <a:p>
            <a:pPr marL="285750" indent="-285750">
              <a:spcBef>
                <a:spcPts val="0"/>
              </a:spcBef>
              <a:buFont typeface="Arial" panose="020B0604020202020204" pitchFamily="34" charset="0"/>
              <a:buChar char="•"/>
            </a:pPr>
            <a:r>
              <a:rPr lang="en-PH" dirty="0"/>
              <a:t>Switched off</a:t>
            </a:r>
          </a:p>
          <a:p>
            <a:pPr marL="285750" indent="-285750">
              <a:spcBef>
                <a:spcPts val="0"/>
              </a:spcBef>
              <a:buFont typeface="Arial" panose="020B0604020202020204" pitchFamily="34" charset="0"/>
              <a:buChar char="•"/>
            </a:pPr>
            <a:r>
              <a:rPr lang="en-PH" dirty="0"/>
              <a:t>Displays picture and sound from</a:t>
            </a:r>
          </a:p>
          <a:p>
            <a:pPr marL="852678" lvl="2">
              <a:spcBef>
                <a:spcPts val="0"/>
              </a:spcBef>
            </a:pPr>
            <a:r>
              <a:rPr lang="en-PH" dirty="0"/>
              <a:t>A TV cable connection</a:t>
            </a:r>
          </a:p>
          <a:p>
            <a:pPr marL="852678" lvl="2">
              <a:spcBef>
                <a:spcPts val="0"/>
              </a:spcBef>
            </a:pPr>
            <a:r>
              <a:rPr lang="en-PH" dirty="0"/>
              <a:t>A TV transmitter</a:t>
            </a:r>
          </a:p>
          <a:p>
            <a:pPr marL="852678" lvl="2">
              <a:spcBef>
                <a:spcPts val="0"/>
              </a:spcBef>
            </a:pPr>
            <a:r>
              <a:rPr lang="en-PH" dirty="0"/>
              <a:t>A DVD</a:t>
            </a:r>
          </a:p>
          <a:p>
            <a:pPr marL="852678" lvl="2">
              <a:spcBef>
                <a:spcPts val="0"/>
              </a:spcBef>
            </a:pPr>
            <a:r>
              <a:rPr lang="en-PH" dirty="0"/>
              <a:t>A VCR</a:t>
            </a:r>
          </a:p>
        </p:txBody>
      </p:sp>
    </p:spTree>
    <p:extLst>
      <p:ext uri="{BB962C8B-B14F-4D97-AF65-F5344CB8AC3E}">
        <p14:creationId xmlns:p14="http://schemas.microsoft.com/office/powerpoint/2010/main" val="131283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400593"/>
            <a:ext cx="5884027" cy="902706"/>
          </a:xfrm>
        </p:spPr>
        <p:txBody>
          <a:bodyPr anchor="b">
            <a:normAutofit/>
          </a:bodyPr>
          <a:lstStyle/>
          <a:p>
            <a:pPr algn="just"/>
            <a:r>
              <a:rPr lang="en-US" dirty="0"/>
              <a:t>Object-Oriented authoring tools</a:t>
            </a:r>
            <a:endParaRPr lang="en-US" b="0" dirty="0"/>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36</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1372405"/>
            <a:ext cx="5907176" cy="4401377"/>
          </a:xfrm>
        </p:spPr>
        <p:txBody>
          <a:bodyPr>
            <a:noAutofit/>
          </a:bodyPr>
          <a:lstStyle/>
          <a:p>
            <a:pPr algn="just"/>
            <a:r>
              <a:rPr lang="en-PH" dirty="0"/>
              <a:t>Multimedia elements events are often treated as objects that live in a hierarchical order of parent and child relationships. </a:t>
            </a:r>
          </a:p>
          <a:p>
            <a:pPr algn="just"/>
            <a:r>
              <a:rPr lang="en-PH" dirty="0"/>
              <a:t>These objects use messages passed among them to do things according to the properties assigned to them. </a:t>
            </a:r>
          </a:p>
          <a:p>
            <a:pPr algn="just"/>
            <a:r>
              <a:rPr lang="en-PH" dirty="0"/>
              <a:t>For example, a video object will likely have a duration property </a:t>
            </a:r>
            <a:r>
              <a:rPr lang="en-PH" dirty="0" err="1"/>
              <a:t>i.e</a:t>
            </a:r>
            <a:r>
              <a:rPr lang="en-PH" dirty="0"/>
              <a:t> how long the video plays and a source property that is the location of the video file. </a:t>
            </a:r>
          </a:p>
          <a:p>
            <a:pPr algn="just"/>
            <a:r>
              <a:rPr lang="en-PH" dirty="0"/>
              <a:t>This video object will likely accept commands from the system such as play and stop. </a:t>
            </a:r>
          </a:p>
          <a:p>
            <a:pPr algn="just"/>
            <a:r>
              <a:rPr lang="en-PH" dirty="0"/>
              <a:t>Some examples of the object oriented tools are:</a:t>
            </a:r>
          </a:p>
          <a:p>
            <a:pPr>
              <a:spcBef>
                <a:spcPts val="0"/>
              </a:spcBef>
            </a:pPr>
            <a:r>
              <a:rPr lang="en-PH" dirty="0" err="1"/>
              <a:t>mTropolis</a:t>
            </a:r>
            <a:r>
              <a:rPr lang="en-PH" dirty="0"/>
              <a:t> (Mac/Windows)</a:t>
            </a:r>
          </a:p>
          <a:p>
            <a:pPr>
              <a:spcBef>
                <a:spcPts val="0"/>
              </a:spcBef>
            </a:pPr>
            <a:r>
              <a:rPr lang="en-PH" dirty="0"/>
              <a:t>Apple Media Tool (Mac/Windows)</a:t>
            </a:r>
          </a:p>
          <a:p>
            <a:pPr algn="just">
              <a:spcBef>
                <a:spcPts val="0"/>
              </a:spcBef>
            </a:pPr>
            <a:r>
              <a:rPr lang="en-PH" dirty="0"/>
              <a:t>Media Forge (Windows)</a:t>
            </a:r>
          </a:p>
        </p:txBody>
      </p:sp>
    </p:spTree>
    <p:extLst>
      <p:ext uri="{BB962C8B-B14F-4D97-AF65-F5344CB8AC3E}">
        <p14:creationId xmlns:p14="http://schemas.microsoft.com/office/powerpoint/2010/main" val="200825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453725" y="400593"/>
            <a:ext cx="5884027" cy="902706"/>
          </a:xfrm>
        </p:spPr>
        <p:txBody>
          <a:bodyPr anchor="b">
            <a:normAutofit/>
          </a:bodyPr>
          <a:lstStyle/>
          <a:p>
            <a:pPr algn="just"/>
            <a:r>
              <a:rPr lang="en-US" dirty="0"/>
              <a:t>Web page authoring tools</a:t>
            </a:r>
          </a:p>
        </p:txBody>
      </p:sp>
      <p:pic>
        <p:nvPicPr>
          <p:cNvPr id="2050" name="Picture 2" descr="Multimedia Authoring Tools ">
            <a:extLst>
              <a:ext uri="{FF2B5EF4-FFF2-40B4-BE49-F238E27FC236}">
                <a16:creationId xmlns:a16="http://schemas.microsoft.com/office/drawing/2014/main" id="{C5C8668F-723C-F2E6-5F82-BC4FB223B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94" r="14114"/>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37</a:t>
            </a:fld>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14"/>
          </p:nvPr>
        </p:nvSpPr>
        <p:spPr>
          <a:xfrm>
            <a:off x="5453725" y="1372405"/>
            <a:ext cx="5907176" cy="4401377"/>
          </a:xfrm>
        </p:spPr>
        <p:txBody>
          <a:bodyPr>
            <a:noAutofit/>
          </a:bodyPr>
          <a:lstStyle/>
          <a:p>
            <a:r>
              <a:rPr lang="en-US" dirty="0"/>
              <a:t>It allows users to create webpages. </a:t>
            </a:r>
          </a:p>
          <a:p>
            <a:r>
              <a:rPr lang="en-US" dirty="0"/>
              <a:t>Example software are the Adobe Dreamweaver and Front Page.</a:t>
            </a:r>
          </a:p>
          <a:p>
            <a:br>
              <a:rPr lang="en-US" dirty="0"/>
            </a:br>
            <a:r>
              <a:rPr lang="en-US" b="1" dirty="0"/>
              <a:t>Advantages</a:t>
            </a:r>
            <a:endParaRPr lang="en-US" dirty="0"/>
          </a:p>
          <a:p>
            <a:r>
              <a:rPr lang="en-US" dirty="0"/>
              <a:t>1. Easy to use</a:t>
            </a:r>
          </a:p>
          <a:p>
            <a:r>
              <a:rPr lang="en-US" dirty="0"/>
              <a:t>2. Save time</a:t>
            </a:r>
          </a:p>
          <a:p>
            <a:r>
              <a:rPr lang="en-US" b="1" dirty="0"/>
              <a:t>Disadvantages</a:t>
            </a:r>
            <a:endParaRPr lang="en-US" dirty="0"/>
          </a:p>
          <a:p>
            <a:r>
              <a:rPr lang="en-US" dirty="0"/>
              <a:t>1. Limited Options</a:t>
            </a:r>
          </a:p>
          <a:p>
            <a:r>
              <a:rPr lang="en-US" dirty="0"/>
              <a:t>2. Reliance on the program</a:t>
            </a:r>
          </a:p>
          <a:p>
            <a:br>
              <a:rPr lang="en-US" dirty="0"/>
            </a:br>
            <a:endParaRPr lang="en-PH" dirty="0"/>
          </a:p>
        </p:txBody>
      </p:sp>
    </p:spTree>
    <p:extLst>
      <p:ext uri="{BB962C8B-B14F-4D97-AF65-F5344CB8AC3E}">
        <p14:creationId xmlns:p14="http://schemas.microsoft.com/office/powerpoint/2010/main" val="236090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38B5-59C1-D3B9-642D-ED0C99BA2043}"/>
              </a:ext>
            </a:extLst>
          </p:cNvPr>
          <p:cNvSpPr>
            <a:spLocks noGrp="1"/>
          </p:cNvSpPr>
          <p:nvPr>
            <p:ph type="title"/>
          </p:nvPr>
        </p:nvSpPr>
        <p:spPr>
          <a:xfrm>
            <a:off x="838200" y="337192"/>
            <a:ext cx="5655197" cy="1997867"/>
          </a:xfrm>
        </p:spPr>
        <p:txBody>
          <a:bodyPr anchor="b">
            <a:normAutofit/>
          </a:bodyPr>
          <a:lstStyle/>
          <a:p>
            <a:r>
              <a:rPr lang="en-US" b="1" i="0" u="none" strike="noStrike">
                <a:effectLst/>
                <a:highlight>
                  <a:srgbClr val="FFFFFF"/>
                </a:highlight>
              </a:rPr>
              <a:t>Audio</a:t>
            </a:r>
            <a:endParaRPr lang="en-PH" dirty="0"/>
          </a:p>
        </p:txBody>
      </p:sp>
      <p:sp>
        <p:nvSpPr>
          <p:cNvPr id="7175" name="Text Placeholder 2">
            <a:extLst>
              <a:ext uri="{FF2B5EF4-FFF2-40B4-BE49-F238E27FC236}">
                <a16:creationId xmlns:a16="http://schemas.microsoft.com/office/drawing/2014/main" id="{923DE8A0-22DD-F830-0048-09F61CA68939}"/>
              </a:ext>
            </a:extLst>
          </p:cNvPr>
          <p:cNvSpPr>
            <a:spLocks noGrp="1"/>
          </p:cNvSpPr>
          <p:nvPr>
            <p:ph type="body" idx="1"/>
          </p:nvPr>
        </p:nvSpPr>
        <p:spPr>
          <a:xfrm>
            <a:off x="838200" y="2705177"/>
            <a:ext cx="5733772" cy="448990"/>
          </a:xfrm>
        </p:spPr>
        <p:txBody>
          <a:bodyPr/>
          <a:lstStyle/>
          <a:p>
            <a:endParaRPr lang="en-US"/>
          </a:p>
        </p:txBody>
      </p:sp>
      <p:pic>
        <p:nvPicPr>
          <p:cNvPr id="7170" name="Picture 2" descr="The 5 Best FREE Audio Editing Programs Available">
            <a:extLst>
              <a:ext uri="{FF2B5EF4-FFF2-40B4-BE49-F238E27FC236}">
                <a16:creationId xmlns:a16="http://schemas.microsoft.com/office/drawing/2014/main" id="{83D2D19D-EBD8-C6A9-FD3F-C9A1C949F437}"/>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549" r="-3" b="-3"/>
          <a:stretch/>
        </p:blipFill>
        <p:spPr bwMode="auto">
          <a:xfrm>
            <a:off x="838199" y="3154166"/>
            <a:ext cx="5733773" cy="3032733"/>
          </a:xfrm>
          <a:prstGeom prst="rect">
            <a:avLst/>
          </a:prstGeom>
          <a:solidFill>
            <a:srgbClr val="FFFFFF"/>
          </a:solidFill>
        </p:spPr>
      </p:pic>
      <p:sp>
        <p:nvSpPr>
          <p:cNvPr id="7177" name="Text Placeholder 4">
            <a:extLst>
              <a:ext uri="{FF2B5EF4-FFF2-40B4-BE49-F238E27FC236}">
                <a16:creationId xmlns:a16="http://schemas.microsoft.com/office/drawing/2014/main" id="{0CED27FD-C4A1-3E27-9CD8-B75F261A91A6}"/>
              </a:ext>
            </a:extLst>
          </p:cNvPr>
          <p:cNvSpPr>
            <a:spLocks noGrp="1"/>
          </p:cNvSpPr>
          <p:nvPr>
            <p:ph type="body" sz="quarter" idx="3"/>
          </p:nvPr>
        </p:nvSpPr>
        <p:spPr>
          <a:xfrm>
            <a:off x="7887108" y="2705177"/>
            <a:ext cx="3943627" cy="448989"/>
          </a:xfrm>
        </p:spPr>
        <p:txBody>
          <a:bodyPr/>
          <a:lstStyle/>
          <a:p>
            <a:endParaRPr lang="en-US"/>
          </a:p>
        </p:txBody>
      </p:sp>
      <p:sp>
        <p:nvSpPr>
          <p:cNvPr id="5" name="Content Placeholder 4">
            <a:extLst>
              <a:ext uri="{FF2B5EF4-FFF2-40B4-BE49-F238E27FC236}">
                <a16:creationId xmlns:a16="http://schemas.microsoft.com/office/drawing/2014/main" id="{8081B632-142B-2391-CA46-9163C5252747}"/>
              </a:ext>
            </a:extLst>
          </p:cNvPr>
          <p:cNvSpPr>
            <a:spLocks noGrp="1"/>
          </p:cNvSpPr>
          <p:nvPr>
            <p:ph sz="half" idx="14"/>
          </p:nvPr>
        </p:nvSpPr>
        <p:spPr>
          <a:xfrm>
            <a:off x="7070651" y="3164867"/>
            <a:ext cx="4760083" cy="3032733"/>
          </a:xfrm>
        </p:spPr>
        <p:txBody>
          <a:bodyPr>
            <a:normAutofit/>
          </a:bodyPr>
          <a:lstStyle/>
          <a:p>
            <a:pPr marL="285750" indent="-285750" algn="just" rtl="0">
              <a:spcBef>
                <a:spcPts val="0"/>
              </a:spcBef>
              <a:spcAft>
                <a:spcPts val="0"/>
              </a:spcAft>
              <a:buFont typeface="Arial" panose="020B0604020202020204" pitchFamily="34" charset="0"/>
              <a:buChar char="•"/>
            </a:pPr>
            <a:r>
              <a:rPr lang="en-US" b="0" i="0" u="none" strike="noStrike" dirty="0">
                <a:effectLst/>
              </a:rPr>
              <a:t>can be used to enhance multimedia applications in a number of ways, for example in delivering lectures over the web, music used to add interest and emotion to a presentation, and other non-speech audio used as part of a general interface.</a:t>
            </a:r>
            <a:endParaRPr lang="en-US" b="0" dirty="0">
              <a:effectLst/>
            </a:endParaRPr>
          </a:p>
          <a:p>
            <a:pPr algn="just"/>
            <a:br>
              <a:rPr lang="en-US" dirty="0"/>
            </a:br>
            <a:endParaRPr lang="en-PH" dirty="0"/>
          </a:p>
        </p:txBody>
      </p:sp>
      <p:sp>
        <p:nvSpPr>
          <p:cNvPr id="4" name="Slide Number Placeholder 3">
            <a:extLst>
              <a:ext uri="{FF2B5EF4-FFF2-40B4-BE49-F238E27FC236}">
                <a16:creationId xmlns:a16="http://schemas.microsoft.com/office/drawing/2014/main" id="{0BDA4769-6475-DDDB-EA29-40D562C7D99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38</a:t>
            </a:fld>
            <a:endParaRPr lang="en-US"/>
          </a:p>
        </p:txBody>
      </p:sp>
    </p:spTree>
    <p:extLst>
      <p:ext uri="{BB962C8B-B14F-4D97-AF65-F5344CB8AC3E}">
        <p14:creationId xmlns:p14="http://schemas.microsoft.com/office/powerpoint/2010/main" val="2998398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38B5-59C1-D3B9-642D-ED0C99BA2043}"/>
              </a:ext>
            </a:extLst>
          </p:cNvPr>
          <p:cNvSpPr>
            <a:spLocks noGrp="1"/>
          </p:cNvSpPr>
          <p:nvPr>
            <p:ph type="title"/>
          </p:nvPr>
        </p:nvSpPr>
        <p:spPr>
          <a:xfrm>
            <a:off x="838200" y="337192"/>
            <a:ext cx="5655197" cy="1997867"/>
          </a:xfrm>
        </p:spPr>
        <p:txBody>
          <a:bodyPr anchor="b">
            <a:normAutofit/>
          </a:bodyPr>
          <a:lstStyle/>
          <a:p>
            <a:r>
              <a:rPr lang="en-US" b="1" i="0" u="none" strike="noStrike" dirty="0">
                <a:effectLst/>
                <a:highlight>
                  <a:srgbClr val="FFFFFF"/>
                </a:highlight>
              </a:rPr>
              <a:t>Images</a:t>
            </a:r>
            <a:endParaRPr lang="en-PH" dirty="0"/>
          </a:p>
        </p:txBody>
      </p:sp>
      <p:sp>
        <p:nvSpPr>
          <p:cNvPr id="7175" name="Text Placeholder 2">
            <a:extLst>
              <a:ext uri="{FF2B5EF4-FFF2-40B4-BE49-F238E27FC236}">
                <a16:creationId xmlns:a16="http://schemas.microsoft.com/office/drawing/2014/main" id="{923DE8A0-22DD-F830-0048-09F61CA68939}"/>
              </a:ext>
            </a:extLst>
          </p:cNvPr>
          <p:cNvSpPr>
            <a:spLocks noGrp="1"/>
          </p:cNvSpPr>
          <p:nvPr>
            <p:ph type="body" idx="1"/>
          </p:nvPr>
        </p:nvSpPr>
        <p:spPr>
          <a:xfrm>
            <a:off x="838200" y="2705177"/>
            <a:ext cx="5733772" cy="448990"/>
          </a:xfrm>
        </p:spPr>
        <p:txBody>
          <a:bodyPr/>
          <a:lstStyle/>
          <a:p>
            <a:endParaRPr lang="en-US"/>
          </a:p>
        </p:txBody>
      </p:sp>
      <p:sp>
        <p:nvSpPr>
          <p:cNvPr id="7177" name="Text Placeholder 4">
            <a:extLst>
              <a:ext uri="{FF2B5EF4-FFF2-40B4-BE49-F238E27FC236}">
                <a16:creationId xmlns:a16="http://schemas.microsoft.com/office/drawing/2014/main" id="{0CED27FD-C4A1-3E27-9CD8-B75F261A91A6}"/>
              </a:ext>
            </a:extLst>
          </p:cNvPr>
          <p:cNvSpPr>
            <a:spLocks noGrp="1"/>
          </p:cNvSpPr>
          <p:nvPr>
            <p:ph type="body" sz="quarter" idx="3"/>
          </p:nvPr>
        </p:nvSpPr>
        <p:spPr>
          <a:xfrm>
            <a:off x="7887108" y="2705177"/>
            <a:ext cx="3943627" cy="448989"/>
          </a:xfrm>
        </p:spPr>
        <p:txBody>
          <a:bodyPr/>
          <a:lstStyle/>
          <a:p>
            <a:endParaRPr lang="en-US"/>
          </a:p>
        </p:txBody>
      </p:sp>
      <p:sp>
        <p:nvSpPr>
          <p:cNvPr id="5" name="Content Placeholder 4">
            <a:extLst>
              <a:ext uri="{FF2B5EF4-FFF2-40B4-BE49-F238E27FC236}">
                <a16:creationId xmlns:a16="http://schemas.microsoft.com/office/drawing/2014/main" id="{8081B632-142B-2391-CA46-9163C5252747}"/>
              </a:ext>
            </a:extLst>
          </p:cNvPr>
          <p:cNvSpPr>
            <a:spLocks noGrp="1"/>
          </p:cNvSpPr>
          <p:nvPr>
            <p:ph sz="half" idx="14"/>
          </p:nvPr>
        </p:nvSpPr>
        <p:spPr>
          <a:xfrm>
            <a:off x="7049387" y="3164867"/>
            <a:ext cx="4781348" cy="3032733"/>
          </a:xfrm>
        </p:spPr>
        <p:txBody>
          <a:bodyPr>
            <a:normAutofit/>
          </a:bodyPr>
          <a:lstStyle/>
          <a:p>
            <a:pPr marL="285750" indent="-285750" algn="just" rtl="0">
              <a:spcBef>
                <a:spcPts val="0"/>
              </a:spcBef>
              <a:spcAft>
                <a:spcPts val="0"/>
              </a:spcAft>
              <a:buFont typeface="Arial" panose="020B0604020202020204" pitchFamily="34" charset="0"/>
              <a:buChar char="•"/>
            </a:pPr>
            <a:r>
              <a:rPr lang="en-US" b="0" i="0" u="none" strike="noStrike" dirty="0">
                <a:effectLst/>
              </a:rPr>
              <a:t>are a media type displayed as visual information. They can be drawings, paintings or photographs. Images are used to create interest and provide information. Photographs and other types of graphical data are designed specifically for display. An image on a screen is made up of dots called pixels</a:t>
            </a:r>
          </a:p>
        </p:txBody>
      </p:sp>
      <p:sp>
        <p:nvSpPr>
          <p:cNvPr id="4" name="Slide Number Placeholder 3">
            <a:extLst>
              <a:ext uri="{FF2B5EF4-FFF2-40B4-BE49-F238E27FC236}">
                <a16:creationId xmlns:a16="http://schemas.microsoft.com/office/drawing/2014/main" id="{0BDA4769-6475-DDDB-EA29-40D562C7D99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39</a:t>
            </a:fld>
            <a:endParaRPr lang="en-US"/>
          </a:p>
        </p:txBody>
      </p:sp>
      <p:pic>
        <p:nvPicPr>
          <p:cNvPr id="8194" name="Picture 2" descr="▷ Authoring tools and how to choose the best one | isEazy">
            <a:extLst>
              <a:ext uri="{FF2B5EF4-FFF2-40B4-BE49-F238E27FC236}">
                <a16:creationId xmlns:a16="http://schemas.microsoft.com/office/drawing/2014/main" id="{818D197F-39E2-F67B-D7D1-3450743EA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594" y="3583426"/>
            <a:ext cx="5733773" cy="245701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DA34E021-D0FD-C04B-A87F-0CBFBA5CCF2A}"/>
              </a:ext>
            </a:extLst>
          </p:cNvPr>
          <p:cNvSpPr>
            <a:spLocks noGrp="1"/>
          </p:cNvSpPr>
          <p:nvPr>
            <p:ph sz="half" idx="2"/>
          </p:nvPr>
        </p:nvSpPr>
        <p:spPr/>
        <p:txBody>
          <a:bodyPr/>
          <a:lstStyle/>
          <a:p>
            <a:endParaRPr lang="en-PH" dirty="0"/>
          </a:p>
        </p:txBody>
      </p:sp>
    </p:spTree>
    <p:extLst>
      <p:ext uri="{BB962C8B-B14F-4D97-AF65-F5344CB8AC3E}">
        <p14:creationId xmlns:p14="http://schemas.microsoft.com/office/powerpoint/2010/main" val="3060806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440803" y="728485"/>
            <a:ext cx="5655197" cy="1524474"/>
          </a:xfrm>
        </p:spPr>
        <p:txBody>
          <a:bodyPr anchor="b"/>
          <a:lstStyle/>
          <a:p>
            <a:pPr algn="just"/>
            <a:r>
              <a:rPr lang="en-US" dirty="0"/>
              <a:t>The process of multimedia authoring typically involves several key steps: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707396" y="2572719"/>
            <a:ext cx="8212811" cy="3474696"/>
          </a:xfrm>
        </p:spPr>
        <p:txBody>
          <a:bodyPr>
            <a:noAutofit/>
          </a:bodyPr>
          <a:lstStyle/>
          <a:p>
            <a:pPr marL="457200" indent="-457200">
              <a:buFont typeface="+mj-lt"/>
              <a:buAutoNum type="arabicPeriod"/>
            </a:pPr>
            <a:r>
              <a:rPr lang="en-PH" sz="2400" dirty="0">
                <a:effectLst/>
                <a:latin typeface="Aptos" panose="020B0004020202020204" pitchFamily="34" charset="0"/>
                <a:ea typeface="Aptos" panose="020B0004020202020204" pitchFamily="34" charset="0"/>
                <a:cs typeface="Times New Roman" panose="02020603050405020304" pitchFamily="18" charset="0"/>
              </a:rPr>
              <a:t>Planning and Conceptualization</a:t>
            </a:r>
          </a:p>
          <a:p>
            <a:pPr marL="457200" indent="-457200">
              <a:buFont typeface="+mj-lt"/>
              <a:buAutoNum type="arabicPeriod"/>
            </a:pPr>
            <a:r>
              <a:rPr lang="en-PH" sz="2400" dirty="0">
                <a:effectLst/>
                <a:latin typeface="Aptos" panose="020B0004020202020204" pitchFamily="34" charset="0"/>
                <a:ea typeface="Aptos" panose="020B0004020202020204" pitchFamily="34" charset="0"/>
                <a:cs typeface="Times New Roman" panose="02020603050405020304" pitchFamily="18" charset="0"/>
              </a:rPr>
              <a:t>Content Creation</a:t>
            </a:r>
            <a:endParaRPr lang="en-PH" sz="2400" dirty="0">
              <a:latin typeface="Aptos" panose="020B0004020202020204" pitchFamily="34" charset="0"/>
              <a:ea typeface="Aptos" panose="020B0004020202020204" pitchFamily="34" charset="0"/>
              <a:cs typeface="Times New Roman" panose="02020603050405020304" pitchFamily="18" charset="0"/>
            </a:endParaRPr>
          </a:p>
          <a:p>
            <a:pPr marL="457200" indent="-457200">
              <a:buFont typeface="+mj-lt"/>
              <a:buAutoNum type="arabicPeriod"/>
            </a:pPr>
            <a:r>
              <a:rPr lang="en-PH" sz="2400" dirty="0">
                <a:effectLst/>
                <a:latin typeface="Aptos" panose="020B0004020202020204" pitchFamily="34" charset="0"/>
                <a:ea typeface="Aptos" panose="020B0004020202020204" pitchFamily="34" charset="0"/>
                <a:cs typeface="Times New Roman" panose="02020603050405020304" pitchFamily="18" charset="0"/>
              </a:rPr>
              <a:t>Storyboarding</a:t>
            </a:r>
          </a:p>
          <a:p>
            <a:pPr marL="457200" indent="-457200">
              <a:buFont typeface="+mj-lt"/>
              <a:buAutoNum type="arabicPeriod"/>
            </a:pPr>
            <a:r>
              <a:rPr lang="en-PH" sz="2400" dirty="0">
                <a:effectLst/>
                <a:latin typeface="Aptos" panose="020B0004020202020204" pitchFamily="34" charset="0"/>
                <a:ea typeface="Aptos" panose="020B0004020202020204" pitchFamily="34" charset="0"/>
                <a:cs typeface="Times New Roman" panose="02020603050405020304" pitchFamily="18" charset="0"/>
              </a:rPr>
              <a:t>Multimedia Authoring Tool Selection</a:t>
            </a:r>
            <a:endParaRPr lang="en-PH" sz="2400" dirty="0">
              <a:latin typeface="Aptos" panose="020B0004020202020204" pitchFamily="34" charset="0"/>
              <a:ea typeface="Aptos" panose="020B0004020202020204" pitchFamily="34" charset="0"/>
              <a:cs typeface="Times New Roman" panose="02020603050405020304" pitchFamily="18" charset="0"/>
            </a:endParaRPr>
          </a:p>
          <a:p>
            <a:pPr marL="457200" indent="-457200">
              <a:buFont typeface="+mj-lt"/>
              <a:buAutoNum type="arabicPeriod"/>
            </a:pPr>
            <a:r>
              <a:rPr lang="en-PH" sz="2400" dirty="0">
                <a:effectLst/>
                <a:latin typeface="Aptos" panose="020B0004020202020204" pitchFamily="34" charset="0"/>
                <a:ea typeface="Aptos" panose="020B0004020202020204" pitchFamily="34" charset="0"/>
                <a:cs typeface="Times New Roman" panose="02020603050405020304" pitchFamily="18" charset="0"/>
              </a:rPr>
              <a:t>Development and Integration</a:t>
            </a:r>
          </a:p>
          <a:p>
            <a:pPr marL="457200" indent="-457200">
              <a:buFont typeface="+mj-lt"/>
              <a:buAutoNum type="arabicPeriod"/>
            </a:pPr>
            <a:r>
              <a:rPr lang="en-PH" sz="2400" dirty="0">
                <a:effectLst/>
                <a:latin typeface="Aptos" panose="020B0004020202020204" pitchFamily="34" charset="0"/>
                <a:ea typeface="Aptos" panose="020B0004020202020204" pitchFamily="34" charset="0"/>
                <a:cs typeface="Times New Roman" panose="02020603050405020304" pitchFamily="18" charset="0"/>
              </a:rPr>
              <a:t>Testing and Iteration</a:t>
            </a:r>
            <a:endParaRPr lang="en-PH" sz="2400" dirty="0">
              <a:latin typeface="Aptos" panose="020B0004020202020204" pitchFamily="34" charset="0"/>
              <a:ea typeface="Aptos" panose="020B0004020202020204" pitchFamily="34" charset="0"/>
              <a:cs typeface="Times New Roman" panose="02020603050405020304" pitchFamily="18" charset="0"/>
            </a:endParaRPr>
          </a:p>
          <a:p>
            <a:pPr marL="457200" indent="-457200">
              <a:buFont typeface="+mj-lt"/>
              <a:buAutoNum type="arabicPeriod"/>
            </a:pPr>
            <a:r>
              <a:rPr lang="en-PH" sz="2400" dirty="0">
                <a:effectLst/>
                <a:latin typeface="Aptos" panose="020B0004020202020204" pitchFamily="34" charset="0"/>
                <a:ea typeface="Aptos" panose="020B0004020202020204" pitchFamily="34" charset="0"/>
                <a:cs typeface="Times New Roman" panose="02020603050405020304" pitchFamily="18" charset="0"/>
              </a:rPr>
              <a:t>Deployment and Distribution</a:t>
            </a:r>
          </a:p>
          <a:p>
            <a:pPr marL="457200" indent="-457200">
              <a:buFont typeface="+mj-lt"/>
              <a:buAutoNum type="arabicPeriod"/>
            </a:pPr>
            <a:r>
              <a:rPr lang="en-PH" sz="2400" dirty="0">
                <a:effectLst/>
                <a:latin typeface="Aptos" panose="020B0004020202020204" pitchFamily="34" charset="0"/>
                <a:ea typeface="Aptos" panose="020B0004020202020204" pitchFamily="34" charset="0"/>
                <a:cs typeface="Times New Roman" panose="02020603050405020304" pitchFamily="18" charset="0"/>
              </a:rPr>
              <a:t>Maintenance and Updates</a:t>
            </a:r>
          </a:p>
          <a:p>
            <a:pPr marL="457200" indent="-457200">
              <a:buFont typeface="+mj-lt"/>
              <a:buAutoNum type="arabicPeriod"/>
            </a:pPr>
            <a:endParaRPr lang="en-US" sz="2400"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240357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38B5-59C1-D3B9-642D-ED0C99BA2043}"/>
              </a:ext>
            </a:extLst>
          </p:cNvPr>
          <p:cNvSpPr>
            <a:spLocks noGrp="1"/>
          </p:cNvSpPr>
          <p:nvPr>
            <p:ph type="title"/>
          </p:nvPr>
        </p:nvSpPr>
        <p:spPr>
          <a:xfrm>
            <a:off x="838200" y="337192"/>
            <a:ext cx="5655197" cy="1997867"/>
          </a:xfrm>
        </p:spPr>
        <p:txBody>
          <a:bodyPr anchor="b">
            <a:normAutofit/>
          </a:bodyPr>
          <a:lstStyle/>
          <a:p>
            <a:r>
              <a:rPr lang="en-US" b="1" i="0" u="none" strike="noStrike" dirty="0">
                <a:effectLst/>
                <a:highlight>
                  <a:srgbClr val="FFFFFF"/>
                </a:highlight>
              </a:rPr>
              <a:t>Video </a:t>
            </a:r>
            <a:endParaRPr lang="en-PH" dirty="0"/>
          </a:p>
        </p:txBody>
      </p:sp>
      <p:sp>
        <p:nvSpPr>
          <p:cNvPr id="7175" name="Text Placeholder 2">
            <a:extLst>
              <a:ext uri="{FF2B5EF4-FFF2-40B4-BE49-F238E27FC236}">
                <a16:creationId xmlns:a16="http://schemas.microsoft.com/office/drawing/2014/main" id="{923DE8A0-22DD-F830-0048-09F61CA68939}"/>
              </a:ext>
            </a:extLst>
          </p:cNvPr>
          <p:cNvSpPr>
            <a:spLocks noGrp="1"/>
          </p:cNvSpPr>
          <p:nvPr>
            <p:ph type="body" idx="1"/>
          </p:nvPr>
        </p:nvSpPr>
        <p:spPr>
          <a:xfrm>
            <a:off x="838200" y="2705177"/>
            <a:ext cx="5733772" cy="448990"/>
          </a:xfrm>
        </p:spPr>
        <p:txBody>
          <a:bodyPr/>
          <a:lstStyle/>
          <a:p>
            <a:endParaRPr lang="en-US"/>
          </a:p>
        </p:txBody>
      </p:sp>
      <p:sp>
        <p:nvSpPr>
          <p:cNvPr id="7177" name="Text Placeholder 4">
            <a:extLst>
              <a:ext uri="{FF2B5EF4-FFF2-40B4-BE49-F238E27FC236}">
                <a16:creationId xmlns:a16="http://schemas.microsoft.com/office/drawing/2014/main" id="{0CED27FD-C4A1-3E27-9CD8-B75F261A91A6}"/>
              </a:ext>
            </a:extLst>
          </p:cNvPr>
          <p:cNvSpPr>
            <a:spLocks noGrp="1"/>
          </p:cNvSpPr>
          <p:nvPr>
            <p:ph type="body" sz="quarter" idx="3"/>
          </p:nvPr>
        </p:nvSpPr>
        <p:spPr>
          <a:xfrm>
            <a:off x="7887108" y="2705177"/>
            <a:ext cx="3943627" cy="448989"/>
          </a:xfrm>
        </p:spPr>
        <p:txBody>
          <a:bodyPr/>
          <a:lstStyle/>
          <a:p>
            <a:endParaRPr lang="en-US"/>
          </a:p>
        </p:txBody>
      </p:sp>
      <p:sp>
        <p:nvSpPr>
          <p:cNvPr id="5" name="Content Placeholder 4">
            <a:extLst>
              <a:ext uri="{FF2B5EF4-FFF2-40B4-BE49-F238E27FC236}">
                <a16:creationId xmlns:a16="http://schemas.microsoft.com/office/drawing/2014/main" id="{8081B632-142B-2391-CA46-9163C5252747}"/>
              </a:ext>
            </a:extLst>
          </p:cNvPr>
          <p:cNvSpPr>
            <a:spLocks noGrp="1"/>
          </p:cNvSpPr>
          <p:nvPr>
            <p:ph sz="half" idx="14"/>
          </p:nvPr>
        </p:nvSpPr>
        <p:spPr>
          <a:xfrm>
            <a:off x="6953693" y="3164867"/>
            <a:ext cx="4877041" cy="3032733"/>
          </a:xfrm>
        </p:spPr>
        <p:txBody>
          <a:bodyPr>
            <a:normAutofit/>
          </a:bodyPr>
          <a:lstStyle/>
          <a:p>
            <a:pPr marL="285750" indent="-285750" algn="just" rtl="0">
              <a:spcBef>
                <a:spcPts val="0"/>
              </a:spcBef>
              <a:spcAft>
                <a:spcPts val="0"/>
              </a:spcAft>
              <a:buFont typeface="Arial" panose="020B0604020202020204" pitchFamily="34" charset="0"/>
              <a:buChar char="•"/>
            </a:pPr>
            <a:r>
              <a:rPr lang="en-US" b="0" i="0" u="none" strike="noStrike" dirty="0">
                <a:effectLst/>
              </a:rPr>
              <a:t>refers to the moving picture, accompanied by sound such as a picture in television. Video elements of multimedia applications give a lot of information in a small duration of time. Digital video is useful in multimedia applications for showing real life objects.</a:t>
            </a:r>
          </a:p>
        </p:txBody>
      </p:sp>
      <p:sp>
        <p:nvSpPr>
          <p:cNvPr id="4" name="Slide Number Placeholder 3">
            <a:extLst>
              <a:ext uri="{FF2B5EF4-FFF2-40B4-BE49-F238E27FC236}">
                <a16:creationId xmlns:a16="http://schemas.microsoft.com/office/drawing/2014/main" id="{0BDA4769-6475-DDDB-EA29-40D562C7D99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40</a:t>
            </a:fld>
            <a:endParaRPr lang="en-US"/>
          </a:p>
        </p:txBody>
      </p:sp>
      <p:pic>
        <p:nvPicPr>
          <p:cNvPr id="9218" name="Picture 2" descr="The Best Video Editing Software for Pros and Beginners (2023 Edition)">
            <a:extLst>
              <a:ext uri="{FF2B5EF4-FFF2-40B4-BE49-F238E27FC236}">
                <a16:creationId xmlns:a16="http://schemas.microsoft.com/office/drawing/2014/main" id="{33FF5457-3083-3A88-5CF8-83F0AD65F00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8199" y="2705177"/>
            <a:ext cx="5841877" cy="365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77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5453725" y="307788"/>
            <a:ext cx="5884027" cy="1204912"/>
          </a:xfrm>
        </p:spPr>
        <p:txBody>
          <a:bodyPr anchor="b">
            <a:normAutofit/>
          </a:bodyPr>
          <a:lstStyle/>
          <a:p>
            <a:r>
              <a:rPr lang="en-US" dirty="0"/>
              <a:t>Some popular multimedia authoring tools include:</a:t>
            </a:r>
          </a:p>
        </p:txBody>
      </p:sp>
      <p:pic>
        <p:nvPicPr>
          <p:cNvPr id="7" name="Picture 2" descr="Rapid eLearning Authoring Tools: 7 Benefits For eLearning Professionals -  eLearning Industry">
            <a:extLst>
              <a:ext uri="{FF2B5EF4-FFF2-40B4-BE49-F238E27FC236}">
                <a16:creationId xmlns:a16="http://schemas.microsoft.com/office/drawing/2014/main" id="{9FCD4C8E-71A6-8D33-EFEE-D52A7BF2F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2" r="41133"/>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41</a:t>
            </a:fld>
            <a:endParaRPr lang="en-US"/>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4"/>
          </p:nvPr>
        </p:nvSpPr>
        <p:spPr>
          <a:xfrm>
            <a:off x="4974957" y="1829632"/>
            <a:ext cx="7051728" cy="4367968"/>
          </a:xfrm>
        </p:spPr>
        <p:txBody>
          <a:bodyPr numCol="2">
            <a:normAutofit/>
          </a:bodyPr>
          <a:lstStyle/>
          <a:p>
            <a:pPr marL="457200" indent="-457200" algn="just">
              <a:lnSpc>
                <a:spcPct val="90000"/>
              </a:lnSpc>
              <a:buFont typeface="+mj-lt"/>
              <a:buAutoNum type="arabicPeriod"/>
            </a:pPr>
            <a:r>
              <a:rPr lang="en-PH" sz="3200" dirty="0"/>
              <a:t>Adobe Animate</a:t>
            </a:r>
          </a:p>
          <a:p>
            <a:pPr marL="457200" indent="-457200" algn="just">
              <a:lnSpc>
                <a:spcPct val="90000"/>
              </a:lnSpc>
              <a:buFont typeface="+mj-lt"/>
              <a:buAutoNum type="arabicPeriod"/>
            </a:pPr>
            <a:r>
              <a:rPr lang="en-PH" sz="3200" dirty="0"/>
              <a:t>Adobe Captivate</a:t>
            </a:r>
          </a:p>
          <a:p>
            <a:pPr marL="457200" indent="-457200" algn="just">
              <a:lnSpc>
                <a:spcPct val="90000"/>
              </a:lnSpc>
              <a:buFont typeface="+mj-lt"/>
              <a:buAutoNum type="arabicPeriod"/>
            </a:pPr>
            <a:r>
              <a:rPr lang="en-PH" sz="3200" dirty="0"/>
              <a:t>Articulate Storyline</a:t>
            </a:r>
          </a:p>
          <a:p>
            <a:pPr marL="457200" indent="-457200" algn="just">
              <a:lnSpc>
                <a:spcPct val="90000"/>
              </a:lnSpc>
              <a:buFont typeface="+mj-lt"/>
              <a:buAutoNum type="arabicPeriod"/>
            </a:pPr>
            <a:r>
              <a:rPr lang="en-PH" sz="3200" dirty="0"/>
              <a:t>Tumult Hype</a:t>
            </a:r>
          </a:p>
          <a:p>
            <a:pPr marL="457200" indent="-457200" algn="just">
              <a:lnSpc>
                <a:spcPct val="90000"/>
              </a:lnSpc>
              <a:buFont typeface="+mj-lt"/>
              <a:buAutoNum type="arabicPeriod"/>
            </a:pPr>
            <a:r>
              <a:rPr lang="en-PH" sz="3200" dirty="0"/>
              <a:t>Unity</a:t>
            </a:r>
          </a:p>
          <a:p>
            <a:pPr marL="457200" indent="-457200" algn="just">
              <a:lnSpc>
                <a:spcPct val="90000"/>
              </a:lnSpc>
              <a:buFont typeface="+mj-lt"/>
              <a:buAutoNum type="arabicPeriod"/>
            </a:pPr>
            <a:r>
              <a:rPr lang="en-PH" sz="3200" dirty="0"/>
              <a:t>Prezi</a:t>
            </a:r>
          </a:p>
          <a:p>
            <a:pPr marL="457200" indent="-457200" algn="just">
              <a:lnSpc>
                <a:spcPct val="90000"/>
              </a:lnSpc>
              <a:buFont typeface="+mj-lt"/>
              <a:buAutoNum type="arabicPeriod"/>
            </a:pPr>
            <a:r>
              <a:rPr lang="en-PH" sz="3200" dirty="0"/>
              <a:t>Microsoft PowerPoint</a:t>
            </a:r>
          </a:p>
          <a:p>
            <a:pPr marL="457200" indent="-457200" algn="just">
              <a:lnSpc>
                <a:spcPct val="90000"/>
              </a:lnSpc>
              <a:buFont typeface="+mj-lt"/>
              <a:buAutoNum type="arabicPeriod"/>
            </a:pPr>
            <a:r>
              <a:rPr lang="en-PH" sz="3200" dirty="0"/>
              <a:t>H5P</a:t>
            </a:r>
            <a:endParaRPr lang="en-US" sz="4000" dirty="0"/>
          </a:p>
        </p:txBody>
      </p:sp>
    </p:spTree>
    <p:extLst>
      <p:ext uri="{BB962C8B-B14F-4D97-AF65-F5344CB8AC3E}">
        <p14:creationId xmlns:p14="http://schemas.microsoft.com/office/powerpoint/2010/main" val="34056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apid eLearning Authoring Tools: 7 Benefits For eLearning Professionals -  eLearning Industry">
            <a:extLst>
              <a:ext uri="{FF2B5EF4-FFF2-40B4-BE49-F238E27FC236}">
                <a16:creationId xmlns:a16="http://schemas.microsoft.com/office/drawing/2014/main" id="{9FCD4C8E-71A6-8D33-EFEE-D52A7BF2F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2" r="41133"/>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42</a:t>
            </a:fld>
            <a:endParaRPr lang="en-US"/>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4"/>
          </p:nvPr>
        </p:nvSpPr>
        <p:spPr>
          <a:xfrm>
            <a:off x="4974957" y="2388070"/>
            <a:ext cx="7051728" cy="1668146"/>
          </a:xfrm>
        </p:spPr>
        <p:txBody>
          <a:bodyPr numCol="1">
            <a:normAutofit/>
          </a:bodyPr>
          <a:lstStyle/>
          <a:p>
            <a:pPr algn="just">
              <a:lnSpc>
                <a:spcPct val="90000"/>
              </a:lnSpc>
            </a:pPr>
            <a:r>
              <a:rPr lang="en-US" dirty="0"/>
              <a:t>a multimedia authoring and computer animation program developed by Adobe. Animate is used to design vector graphics and animation for television series, online animation, websites, web applications, rich web applications, game development, commercials, and other interactive projects.</a:t>
            </a:r>
            <a:endParaRPr lang="en-PH" sz="3200" dirty="0"/>
          </a:p>
        </p:txBody>
      </p:sp>
      <p:pic>
        <p:nvPicPr>
          <p:cNvPr id="10242" name="Picture 2" descr="Adobe Animate review | TechRadar">
            <a:extLst>
              <a:ext uri="{FF2B5EF4-FFF2-40B4-BE49-F238E27FC236}">
                <a16:creationId xmlns:a16="http://schemas.microsoft.com/office/drawing/2014/main" id="{EFDCB08C-A5AF-CA6A-3B7B-3FE2DAF91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859" y="3830142"/>
            <a:ext cx="6422826" cy="275228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pload.wikimedia.org/wikipedia/commons/thumb/0/0f/...">
            <a:extLst>
              <a:ext uri="{FF2B5EF4-FFF2-40B4-BE49-F238E27FC236}">
                <a16:creationId xmlns:a16="http://schemas.microsoft.com/office/drawing/2014/main" id="{39D9E7A4-DB07-B131-4C28-DABE336E9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1637" y="122679"/>
            <a:ext cx="2184438" cy="213356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B4E4087-0401-E749-EF91-EBD612F13F01}"/>
              </a:ext>
            </a:extLst>
          </p:cNvPr>
          <p:cNvSpPr>
            <a:spLocks noGrp="1"/>
          </p:cNvSpPr>
          <p:nvPr>
            <p:ph type="title"/>
          </p:nvPr>
        </p:nvSpPr>
        <p:spPr>
          <a:xfrm>
            <a:off x="6307974" y="275577"/>
            <a:ext cx="5260250" cy="1204912"/>
          </a:xfrm>
        </p:spPr>
        <p:txBody>
          <a:bodyPr/>
          <a:lstStyle/>
          <a:p>
            <a:r>
              <a:rPr lang="en-PH" dirty="0"/>
              <a:t>Adobe Animate</a:t>
            </a:r>
            <a:br>
              <a:rPr lang="en-PH" dirty="0"/>
            </a:br>
            <a:endParaRPr lang="en-PH" dirty="0"/>
          </a:p>
        </p:txBody>
      </p:sp>
    </p:spTree>
    <p:extLst>
      <p:ext uri="{BB962C8B-B14F-4D97-AF65-F5344CB8AC3E}">
        <p14:creationId xmlns:p14="http://schemas.microsoft.com/office/powerpoint/2010/main" val="237269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apid eLearning Authoring Tools: 7 Benefits For eLearning Professionals -  eLearning Industry">
            <a:extLst>
              <a:ext uri="{FF2B5EF4-FFF2-40B4-BE49-F238E27FC236}">
                <a16:creationId xmlns:a16="http://schemas.microsoft.com/office/drawing/2014/main" id="{9FCD4C8E-71A6-8D33-EFEE-D52A7BF2F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2" r="41133"/>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43</a:t>
            </a:fld>
            <a:endParaRPr lang="en-US"/>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4"/>
          </p:nvPr>
        </p:nvSpPr>
        <p:spPr>
          <a:xfrm>
            <a:off x="4974957" y="1617007"/>
            <a:ext cx="7051728" cy="1811992"/>
          </a:xfrm>
        </p:spPr>
        <p:txBody>
          <a:bodyPr numCol="1">
            <a:normAutofit/>
          </a:bodyPr>
          <a:lstStyle/>
          <a:p>
            <a:pPr algn="just">
              <a:lnSpc>
                <a:spcPct val="90000"/>
              </a:lnSpc>
            </a:pPr>
            <a:r>
              <a:rPr lang="en-US" sz="2000" dirty="0"/>
              <a:t>an authoring tool that is used for creating eLearning content such as software demonstrations, software simulations, branched scenarios, and randomized quizzes in HTML5 format. For software simulations, Captivate can use left or right mouse clicks, key presses and rollover images.</a:t>
            </a:r>
            <a:endParaRPr lang="en-US" sz="4400" dirty="0"/>
          </a:p>
        </p:txBody>
      </p:sp>
      <p:pic>
        <p:nvPicPr>
          <p:cNvPr id="11266" name="Picture 2" descr="Adobe Captivate - Wikipedia">
            <a:extLst>
              <a:ext uri="{FF2B5EF4-FFF2-40B4-BE49-F238E27FC236}">
                <a16:creationId xmlns:a16="http://schemas.microsoft.com/office/drawing/2014/main" id="{3B7AED09-7FA9-FB06-DB7E-9AEC9BCCA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446" y="82554"/>
            <a:ext cx="1397246" cy="136347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diting shot in the Adobe Captivate environment. ">
            <a:extLst>
              <a:ext uri="{FF2B5EF4-FFF2-40B4-BE49-F238E27FC236}">
                <a16:creationId xmlns:a16="http://schemas.microsoft.com/office/drawing/2014/main" id="{5D897C04-2A5D-858E-6D9E-5C781D2D0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246" y="3152596"/>
            <a:ext cx="4636573" cy="34801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E4741FC-73A0-0DA6-5DBF-80CE298DA357}"/>
              </a:ext>
            </a:extLst>
          </p:cNvPr>
          <p:cNvSpPr>
            <a:spLocks noGrp="1"/>
          </p:cNvSpPr>
          <p:nvPr>
            <p:ph type="title"/>
          </p:nvPr>
        </p:nvSpPr>
        <p:spPr>
          <a:xfrm>
            <a:off x="5370549" y="161835"/>
            <a:ext cx="5884027" cy="1204912"/>
          </a:xfrm>
        </p:spPr>
        <p:txBody>
          <a:bodyPr/>
          <a:lstStyle/>
          <a:p>
            <a:r>
              <a:rPr lang="en-PH" sz="2800" dirty="0"/>
              <a:t>Adobe Captivate</a:t>
            </a:r>
            <a:br>
              <a:rPr lang="en-PH" sz="2800" dirty="0"/>
            </a:br>
            <a:endParaRPr lang="en-PH" dirty="0"/>
          </a:p>
        </p:txBody>
      </p:sp>
    </p:spTree>
    <p:extLst>
      <p:ext uri="{BB962C8B-B14F-4D97-AF65-F5344CB8AC3E}">
        <p14:creationId xmlns:p14="http://schemas.microsoft.com/office/powerpoint/2010/main" val="310224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5453725" y="265816"/>
            <a:ext cx="5884027" cy="587667"/>
          </a:xfrm>
        </p:spPr>
        <p:txBody>
          <a:bodyPr anchor="b">
            <a:normAutofit/>
          </a:bodyPr>
          <a:lstStyle/>
          <a:p>
            <a:pPr algn="just">
              <a:lnSpc>
                <a:spcPct val="90000"/>
              </a:lnSpc>
            </a:pPr>
            <a:r>
              <a:rPr lang="en-PH" sz="2800" dirty="0"/>
              <a:t>Articulate Storyline</a:t>
            </a:r>
          </a:p>
        </p:txBody>
      </p:sp>
      <p:pic>
        <p:nvPicPr>
          <p:cNvPr id="7" name="Picture 2" descr="Rapid eLearning Authoring Tools: 7 Benefits For eLearning Professionals -  eLearning Industry">
            <a:extLst>
              <a:ext uri="{FF2B5EF4-FFF2-40B4-BE49-F238E27FC236}">
                <a16:creationId xmlns:a16="http://schemas.microsoft.com/office/drawing/2014/main" id="{9FCD4C8E-71A6-8D33-EFEE-D52A7BF2F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2" r="41133"/>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44</a:t>
            </a:fld>
            <a:endParaRPr lang="en-US"/>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4"/>
          </p:nvPr>
        </p:nvSpPr>
        <p:spPr>
          <a:xfrm>
            <a:off x="4974957" y="1170416"/>
            <a:ext cx="7051728" cy="2348963"/>
          </a:xfrm>
        </p:spPr>
        <p:txBody>
          <a:bodyPr numCol="1">
            <a:normAutofit/>
          </a:bodyPr>
          <a:lstStyle/>
          <a:p>
            <a:pPr algn="just">
              <a:lnSpc>
                <a:spcPct val="90000"/>
              </a:lnSpc>
            </a:pPr>
            <a:r>
              <a:rPr lang="en-US" sz="2400" dirty="0"/>
              <a:t>Articulate Storyline 360 is a cloud-based platform that enables businesses to create interactive eLearning courses. With Articulate Storyline 360 tool, users can develop custom project templates/slides and save them in a central database for future use.</a:t>
            </a:r>
            <a:endParaRPr lang="en-US" sz="4800" dirty="0"/>
          </a:p>
        </p:txBody>
      </p:sp>
      <p:pic>
        <p:nvPicPr>
          <p:cNvPr id="12290" name="Picture 2" descr="Articulate 360 Software - 2024 Reviews, Pricing &amp; Demo">
            <a:extLst>
              <a:ext uri="{FF2B5EF4-FFF2-40B4-BE49-F238E27FC236}">
                <a16:creationId xmlns:a16="http://schemas.microsoft.com/office/drawing/2014/main" id="{59866954-3153-B7D0-072D-7F649DDBA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4282" y="3777030"/>
            <a:ext cx="5531845" cy="294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34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5453725" y="307788"/>
            <a:ext cx="5884027" cy="1204912"/>
          </a:xfrm>
        </p:spPr>
        <p:txBody>
          <a:bodyPr anchor="b">
            <a:normAutofit/>
          </a:bodyPr>
          <a:lstStyle/>
          <a:p>
            <a:pPr algn="just">
              <a:lnSpc>
                <a:spcPct val="90000"/>
              </a:lnSpc>
            </a:pPr>
            <a:r>
              <a:rPr lang="en-PH" sz="2800" dirty="0"/>
              <a:t>Tumult Hype</a:t>
            </a:r>
          </a:p>
        </p:txBody>
      </p:sp>
      <p:pic>
        <p:nvPicPr>
          <p:cNvPr id="7" name="Picture 2" descr="Rapid eLearning Authoring Tools: 7 Benefits For eLearning Professionals -  eLearning Industry">
            <a:extLst>
              <a:ext uri="{FF2B5EF4-FFF2-40B4-BE49-F238E27FC236}">
                <a16:creationId xmlns:a16="http://schemas.microsoft.com/office/drawing/2014/main" id="{9FCD4C8E-71A6-8D33-EFEE-D52A7BF2F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2" r="41133"/>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45</a:t>
            </a:fld>
            <a:endParaRPr lang="en-US"/>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4"/>
          </p:nvPr>
        </p:nvSpPr>
        <p:spPr>
          <a:xfrm>
            <a:off x="4974957" y="1829632"/>
            <a:ext cx="7051728" cy="1317605"/>
          </a:xfrm>
        </p:spPr>
        <p:txBody>
          <a:bodyPr numCol="1">
            <a:normAutofit/>
          </a:bodyPr>
          <a:lstStyle/>
          <a:p>
            <a:pPr algn="just">
              <a:lnSpc>
                <a:spcPct val="90000"/>
              </a:lnSpc>
            </a:pPr>
            <a:r>
              <a:rPr lang="en-US" b="1" dirty="0"/>
              <a:t>Tumult Hype</a:t>
            </a:r>
            <a:r>
              <a:rPr lang="en-US" dirty="0"/>
              <a:t> is the HTML5 creation app for macOS. Animations and interactive content made with </a:t>
            </a:r>
            <a:r>
              <a:rPr lang="en-US" b="1" dirty="0"/>
              <a:t>Tumult Hype</a:t>
            </a:r>
            <a:r>
              <a:rPr lang="en-US" dirty="0"/>
              <a:t> work on desktops, smartphones and iPads.</a:t>
            </a:r>
            <a:endParaRPr lang="en-US" sz="4000" dirty="0"/>
          </a:p>
        </p:txBody>
      </p:sp>
      <p:pic>
        <p:nvPicPr>
          <p:cNvPr id="17410" name="Picture 2" descr="Tumult Hype Professional">
            <a:extLst>
              <a:ext uri="{FF2B5EF4-FFF2-40B4-BE49-F238E27FC236}">
                <a16:creationId xmlns:a16="http://schemas.microsoft.com/office/drawing/2014/main" id="{610175AB-B913-AEAF-A83F-152B350DF5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068" y="2759932"/>
            <a:ext cx="6738275" cy="379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479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5453725" y="307788"/>
            <a:ext cx="5884027" cy="1204912"/>
          </a:xfrm>
        </p:spPr>
        <p:txBody>
          <a:bodyPr anchor="b">
            <a:normAutofit/>
          </a:bodyPr>
          <a:lstStyle/>
          <a:p>
            <a:r>
              <a:rPr lang="en-US" dirty="0"/>
              <a:t>Unity</a:t>
            </a:r>
          </a:p>
        </p:txBody>
      </p:sp>
      <p:pic>
        <p:nvPicPr>
          <p:cNvPr id="7" name="Picture 2" descr="Rapid eLearning Authoring Tools: 7 Benefits For eLearning Professionals -  eLearning Industry">
            <a:extLst>
              <a:ext uri="{FF2B5EF4-FFF2-40B4-BE49-F238E27FC236}">
                <a16:creationId xmlns:a16="http://schemas.microsoft.com/office/drawing/2014/main" id="{9FCD4C8E-71A6-8D33-EFEE-D52A7BF2F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2" r="41133"/>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46</a:t>
            </a:fld>
            <a:endParaRPr lang="en-US"/>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4"/>
          </p:nvPr>
        </p:nvSpPr>
        <p:spPr>
          <a:xfrm>
            <a:off x="4974957" y="1829632"/>
            <a:ext cx="7051728" cy="4367968"/>
          </a:xfrm>
        </p:spPr>
        <p:txBody>
          <a:bodyPr numCol="1">
            <a:normAutofit/>
          </a:bodyPr>
          <a:lstStyle/>
          <a:p>
            <a:pPr algn="just">
              <a:lnSpc>
                <a:spcPct val="90000"/>
              </a:lnSpc>
            </a:pPr>
            <a:r>
              <a:rPr lang="en-US" dirty="0"/>
              <a:t>Unity is a cross-platform game engine developed by Unity Technologies, first announced and released in June 2005 at Apple Worldwide Developers Conference as a Mac OS X game engine. The engine has since been gradually extended to support a variety of desktop, mobile, console and virtual reality platforms.</a:t>
            </a:r>
          </a:p>
          <a:p>
            <a:pPr algn="just">
              <a:lnSpc>
                <a:spcPct val="90000"/>
              </a:lnSpc>
            </a:pPr>
            <a:endParaRPr lang="en-US" sz="3200" dirty="0"/>
          </a:p>
          <a:p>
            <a:pPr algn="just">
              <a:lnSpc>
                <a:spcPct val="90000"/>
              </a:lnSpc>
            </a:pPr>
            <a:r>
              <a:rPr lang="en-US" dirty="0"/>
              <a:t>a licensed game engine used to create video games and other applications</a:t>
            </a:r>
            <a:endParaRPr lang="en-PH" sz="3200" dirty="0"/>
          </a:p>
        </p:txBody>
      </p:sp>
      <p:pic>
        <p:nvPicPr>
          <p:cNvPr id="13314" name="Picture 2" descr="Unity (game engine) - Wikipedia">
            <a:extLst>
              <a:ext uri="{FF2B5EF4-FFF2-40B4-BE49-F238E27FC236}">
                <a16:creationId xmlns:a16="http://schemas.microsoft.com/office/drawing/2014/main" id="{997FC308-7F9C-AAF0-3CE4-EDB42790E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3485" y="217300"/>
            <a:ext cx="352425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74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apid eLearning Authoring Tools: 7 Benefits For eLearning Professionals -  eLearning Industry">
            <a:extLst>
              <a:ext uri="{FF2B5EF4-FFF2-40B4-BE49-F238E27FC236}">
                <a16:creationId xmlns:a16="http://schemas.microsoft.com/office/drawing/2014/main" id="{9FCD4C8E-71A6-8D33-EFEE-D52A7BF2F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2" r="41133"/>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47</a:t>
            </a:fld>
            <a:endParaRPr lang="en-US"/>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4"/>
          </p:nvPr>
        </p:nvSpPr>
        <p:spPr>
          <a:xfrm>
            <a:off x="5453725" y="3285460"/>
            <a:ext cx="6572960" cy="2912139"/>
          </a:xfrm>
        </p:spPr>
        <p:txBody>
          <a:bodyPr numCol="1">
            <a:normAutofit/>
          </a:bodyPr>
          <a:lstStyle/>
          <a:p>
            <a:pPr algn="just">
              <a:lnSpc>
                <a:spcPct val="90000"/>
              </a:lnSpc>
            </a:pPr>
            <a:r>
              <a:rPr lang="en-US" dirty="0"/>
              <a:t>Prezi is an American video and visual communications software company founded in 2009 in Hungary, with offices in San Francisco, Budapest and Riga as of 2020. According to Prezi, in 2021, the software company has more than 100 million users worldwide who have created approximately 400 million presentations.</a:t>
            </a:r>
          </a:p>
          <a:p>
            <a:pPr algn="just">
              <a:lnSpc>
                <a:spcPct val="90000"/>
              </a:lnSpc>
            </a:pPr>
            <a:r>
              <a:rPr lang="en-US" dirty="0"/>
              <a:t>Prezi is a web-based tool for creating presentations. It's similar to other presentation software—such as Microsoft PowerPoint—but it offers some unique features that make it a good alternative. It's also become increasingly popular in schools and businesses over the past several years.</a:t>
            </a:r>
            <a:endParaRPr lang="en-US" sz="3200" dirty="0"/>
          </a:p>
          <a:p>
            <a:pPr algn="just">
              <a:lnSpc>
                <a:spcPct val="90000"/>
              </a:lnSpc>
            </a:pPr>
            <a:endParaRPr lang="en-PH" sz="3200" dirty="0"/>
          </a:p>
        </p:txBody>
      </p:sp>
      <p:pic>
        <p:nvPicPr>
          <p:cNvPr id="14338" name="Picture 2" descr="Prezi - Wikipedia">
            <a:extLst>
              <a:ext uri="{FF2B5EF4-FFF2-40B4-BE49-F238E27FC236}">
                <a16:creationId xmlns:a16="http://schemas.microsoft.com/office/drawing/2014/main" id="{A0E93036-90EF-5D63-AB68-C10FAA917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0739" y="-47102"/>
            <a:ext cx="2690037" cy="26900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Prezi Templates :: Behance">
            <a:extLst>
              <a:ext uri="{FF2B5EF4-FFF2-40B4-BE49-F238E27FC236}">
                <a16:creationId xmlns:a16="http://schemas.microsoft.com/office/drawing/2014/main" id="{F4C7F942-7B44-080B-260A-1FFF45D5DB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2802" y="136526"/>
            <a:ext cx="38481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7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6507126" y="307788"/>
            <a:ext cx="4830626" cy="1204912"/>
          </a:xfrm>
        </p:spPr>
        <p:txBody>
          <a:bodyPr anchor="b">
            <a:normAutofit/>
          </a:bodyPr>
          <a:lstStyle/>
          <a:p>
            <a:r>
              <a:rPr lang="en-US" dirty="0"/>
              <a:t>Microsoft PowerPoint</a:t>
            </a:r>
          </a:p>
        </p:txBody>
      </p:sp>
      <p:pic>
        <p:nvPicPr>
          <p:cNvPr id="7" name="Picture 2" descr="Rapid eLearning Authoring Tools: 7 Benefits For eLearning Professionals -  eLearning Industry">
            <a:extLst>
              <a:ext uri="{FF2B5EF4-FFF2-40B4-BE49-F238E27FC236}">
                <a16:creationId xmlns:a16="http://schemas.microsoft.com/office/drawing/2014/main" id="{9FCD4C8E-71A6-8D33-EFEE-D52A7BF2F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2" r="41133"/>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48</a:t>
            </a:fld>
            <a:endParaRPr lang="en-US"/>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4"/>
          </p:nvPr>
        </p:nvSpPr>
        <p:spPr>
          <a:xfrm>
            <a:off x="4974957" y="2360421"/>
            <a:ext cx="7051728" cy="1424770"/>
          </a:xfrm>
        </p:spPr>
        <p:txBody>
          <a:bodyPr numCol="1">
            <a:normAutofit/>
          </a:bodyPr>
          <a:lstStyle/>
          <a:p>
            <a:pPr algn="just">
              <a:lnSpc>
                <a:spcPct val="90000"/>
              </a:lnSpc>
            </a:pPr>
            <a:r>
              <a:rPr lang="en-US" dirty="0"/>
              <a:t>Microsoft PowerPoint is a presentation program, created by Robert Gaskins and Dennis Austin at a software company named Forethought, Inc. It was released on April 20, 1987, initially for Macintosh computers only. Microsoft acquired PowerPoint for about $14 million three months after it appeared.</a:t>
            </a:r>
            <a:endParaRPr lang="en-US" sz="4000" dirty="0"/>
          </a:p>
        </p:txBody>
      </p:sp>
      <p:sp>
        <p:nvSpPr>
          <p:cNvPr id="3" name="AutoShape 2">
            <a:extLst>
              <a:ext uri="{FF2B5EF4-FFF2-40B4-BE49-F238E27FC236}">
                <a16:creationId xmlns:a16="http://schemas.microsoft.com/office/drawing/2014/main" id="{B5C8E747-A111-801D-185C-B543343E97B3}"/>
              </a:ext>
            </a:extLst>
          </p:cNvPr>
          <p:cNvSpPr>
            <a:spLocks noChangeAspect="1" noChangeArrowheads="1"/>
          </p:cNvSpPr>
          <p:nvPr/>
        </p:nvSpPr>
        <p:spPr bwMode="auto">
          <a:xfrm>
            <a:off x="5943599" y="3276599"/>
            <a:ext cx="1658679" cy="16586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15366" name="Picture 6" descr="Microsoft PowerPoint - Wikipedia">
            <a:extLst>
              <a:ext uri="{FF2B5EF4-FFF2-40B4-BE49-F238E27FC236}">
                <a16:creationId xmlns:a16="http://schemas.microsoft.com/office/drawing/2014/main" id="{CBBB23A1-2E4D-1FF1-F028-4EC79CD6A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72" y="126625"/>
            <a:ext cx="22193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ow to Use Microsoft's Free PowerPoint Viewers">
            <a:extLst>
              <a:ext uri="{FF2B5EF4-FFF2-40B4-BE49-F238E27FC236}">
                <a16:creationId xmlns:a16="http://schemas.microsoft.com/office/drawing/2014/main" id="{A1A528F8-3BCF-6DD8-2B66-A27B7BFB55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49" t="3101" r="9147" b="7315"/>
          <a:stretch/>
        </p:blipFill>
        <p:spPr bwMode="auto">
          <a:xfrm>
            <a:off x="6112205" y="3860613"/>
            <a:ext cx="4777232" cy="296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29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5943600" y="307788"/>
            <a:ext cx="5394152" cy="1204912"/>
          </a:xfrm>
        </p:spPr>
        <p:txBody>
          <a:bodyPr anchor="b">
            <a:normAutofit/>
          </a:bodyPr>
          <a:lstStyle/>
          <a:p>
            <a:endParaRPr lang="en-US" dirty="0"/>
          </a:p>
        </p:txBody>
      </p:sp>
      <p:pic>
        <p:nvPicPr>
          <p:cNvPr id="7" name="Picture 2" descr="Rapid eLearning Authoring Tools: 7 Benefits For eLearning Professionals -  eLearning Industry">
            <a:extLst>
              <a:ext uri="{FF2B5EF4-FFF2-40B4-BE49-F238E27FC236}">
                <a16:creationId xmlns:a16="http://schemas.microsoft.com/office/drawing/2014/main" id="{9FCD4C8E-71A6-8D33-EFEE-D52A7BF2F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2" r="41133"/>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49</a:t>
            </a:fld>
            <a:endParaRPr lang="en-US"/>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4"/>
          </p:nvPr>
        </p:nvSpPr>
        <p:spPr>
          <a:xfrm>
            <a:off x="4974957" y="2243470"/>
            <a:ext cx="7051728" cy="3954130"/>
          </a:xfrm>
        </p:spPr>
        <p:txBody>
          <a:bodyPr numCol="1">
            <a:normAutofit/>
          </a:bodyPr>
          <a:lstStyle/>
          <a:p>
            <a:pPr algn="just">
              <a:lnSpc>
                <a:spcPct val="90000"/>
              </a:lnSpc>
            </a:pPr>
            <a:r>
              <a:rPr lang="en-US" dirty="0"/>
              <a:t>H5P is a free and open-source content collaboration framework based on JavaScript. H5P is an abbreviation for HTML5 Package, and aims to make it easy for everyone to create, share and reuse interactive HTML5 content.</a:t>
            </a:r>
          </a:p>
          <a:p>
            <a:pPr algn="just">
              <a:lnSpc>
                <a:spcPct val="90000"/>
              </a:lnSpc>
            </a:pPr>
            <a:endParaRPr lang="en-US" dirty="0"/>
          </a:p>
          <a:p>
            <a:pPr algn="just">
              <a:lnSpc>
                <a:spcPct val="90000"/>
              </a:lnSpc>
            </a:pPr>
            <a:r>
              <a:rPr lang="en-US" dirty="0"/>
              <a:t>H5P enables existing CMSs and LMSs to create richer content. With H5P, authors may create and edit interactive videos, presentations, games, advertisements and more. Content may be imported and exported. All that is needed to view or edit H5P content is a web browser.</a:t>
            </a:r>
            <a:endParaRPr lang="en-US" sz="4000" dirty="0"/>
          </a:p>
        </p:txBody>
      </p:sp>
      <p:pic>
        <p:nvPicPr>
          <p:cNvPr id="16388" name="Picture 4" descr="H5P - Learning Design &amp; Digital Innovation">
            <a:extLst>
              <a:ext uri="{FF2B5EF4-FFF2-40B4-BE49-F238E27FC236}">
                <a16:creationId xmlns:a16="http://schemas.microsoft.com/office/drawing/2014/main" id="{DE5848F4-4C32-D50D-424D-468E6A20C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1755" y="172725"/>
            <a:ext cx="1656907" cy="1656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21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33700" y="568961"/>
            <a:ext cx="8420100" cy="1780860"/>
          </a:xfrm>
        </p:spPr>
        <p:txBody>
          <a:bodyPr/>
          <a:lstStyle/>
          <a:p>
            <a:r>
              <a:rPr lang="en-US" dirty="0"/>
              <a:t>The process of multimedia authoring typically involves several key steps:</a:t>
            </a:r>
          </a:p>
        </p:txBody>
      </p:sp>
      <p:sp>
        <p:nvSpPr>
          <p:cNvPr id="12" name="Text Placeholder 11">
            <a:extLst>
              <a:ext uri="{FF2B5EF4-FFF2-40B4-BE49-F238E27FC236}">
                <a16:creationId xmlns:a16="http://schemas.microsoft.com/office/drawing/2014/main" id="{554B61B9-26F6-B304-92CD-03053DAAF2A8}"/>
              </a:ext>
            </a:extLst>
          </p:cNvPr>
          <p:cNvSpPr>
            <a:spLocks noGrp="1"/>
          </p:cNvSpPr>
          <p:nvPr>
            <p:ph type="body" idx="1"/>
          </p:nvPr>
        </p:nvSpPr>
        <p:spPr>
          <a:xfrm>
            <a:off x="2933700" y="2797255"/>
            <a:ext cx="3924300" cy="464499"/>
          </a:xfrm>
        </p:spPr>
        <p:txBody>
          <a:bodyPr/>
          <a:lstStyle/>
          <a:p>
            <a:r>
              <a:rPr lang="en-PH" sz="1800" kern="100" dirty="0">
                <a:effectLst/>
                <a:latin typeface="Aptos" panose="020B0004020202020204" pitchFamily="34" charset="0"/>
                <a:ea typeface="Aptos" panose="020B0004020202020204" pitchFamily="34" charset="0"/>
                <a:cs typeface="Times New Roman" panose="02020603050405020304" pitchFamily="18" charset="0"/>
              </a:rPr>
              <a:t>Planning and Conceptualization:</a:t>
            </a:r>
            <a:endParaRPr lang="en-US" dirty="0"/>
          </a:p>
        </p:txBody>
      </p:sp>
      <p:sp>
        <p:nvSpPr>
          <p:cNvPr id="35" name="Content Placeholder 34">
            <a:extLst>
              <a:ext uri="{FF2B5EF4-FFF2-40B4-BE49-F238E27FC236}">
                <a16:creationId xmlns:a16="http://schemas.microsoft.com/office/drawing/2014/main" id="{EDBE6233-75E9-40D1-968F-58CA9AD0FF50}"/>
              </a:ext>
            </a:extLst>
          </p:cNvPr>
          <p:cNvSpPr>
            <a:spLocks noGrp="1"/>
          </p:cNvSpPr>
          <p:nvPr>
            <p:ph sz="half" idx="13"/>
          </p:nvPr>
        </p:nvSpPr>
        <p:spPr>
          <a:xfrm>
            <a:off x="2933700" y="3251596"/>
            <a:ext cx="3943627" cy="3234264"/>
          </a:xfrm>
        </p:spPr>
        <p:txBody>
          <a:bodyPr>
            <a:normAutofit/>
          </a:bodyPr>
          <a:lstStyle/>
          <a:p>
            <a:pPr marL="285750" marR="0" indent="-285750" algn="just">
              <a:lnSpc>
                <a:spcPct val="115000"/>
              </a:lnSpc>
              <a:spcBef>
                <a:spcPts val="0"/>
              </a:spcBef>
              <a:spcAft>
                <a:spcPts val="0"/>
              </a:spcAf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defining the objectives of the multimedia project</a:t>
            </a:r>
          </a:p>
          <a:p>
            <a:pPr marL="285750" marR="0" indent="-285750" algn="just">
              <a:lnSpc>
                <a:spcPct val="115000"/>
              </a:lnSpc>
              <a:spcBef>
                <a:spcPts val="0"/>
              </a:spcBef>
              <a:spcAft>
                <a:spcPts val="0"/>
              </a:spcAf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 identifying the target audience</a:t>
            </a:r>
          </a:p>
          <a:p>
            <a:pPr marL="285750" marR="0" indent="-285750" algn="just">
              <a:lnSpc>
                <a:spcPct val="115000"/>
              </a:lnSpc>
              <a:spcBef>
                <a:spcPts val="0"/>
              </a:spcBef>
              <a:spcAft>
                <a:spcPts val="0"/>
              </a:spcAf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 and brainstorming ideas for the content and interactive elements.</a:t>
            </a:r>
          </a:p>
        </p:txBody>
      </p:sp>
      <p:sp>
        <p:nvSpPr>
          <p:cNvPr id="14" name="Text Placeholder 13">
            <a:extLst>
              <a:ext uri="{FF2B5EF4-FFF2-40B4-BE49-F238E27FC236}">
                <a16:creationId xmlns:a16="http://schemas.microsoft.com/office/drawing/2014/main" id="{CB9F9E8B-42CD-AC26-AFC9-F1F66695693B}"/>
              </a:ext>
            </a:extLst>
          </p:cNvPr>
          <p:cNvSpPr>
            <a:spLocks noGrp="1"/>
          </p:cNvSpPr>
          <p:nvPr>
            <p:ph type="body" sz="quarter" idx="3"/>
          </p:nvPr>
        </p:nvSpPr>
        <p:spPr>
          <a:xfrm>
            <a:off x="7410173" y="2797255"/>
            <a:ext cx="3943627" cy="464499"/>
          </a:xfrm>
        </p:spPr>
        <p:txBody>
          <a:bodyPr/>
          <a:lstStyle/>
          <a:p>
            <a:r>
              <a:rPr lang="en-PH" sz="1800" kern="100" dirty="0">
                <a:effectLst/>
                <a:latin typeface="Aptos" panose="020B0004020202020204" pitchFamily="34" charset="0"/>
                <a:ea typeface="Aptos" panose="020B0004020202020204" pitchFamily="34" charset="0"/>
                <a:cs typeface="Times New Roman" panose="02020603050405020304" pitchFamily="18" charset="0"/>
              </a:rPr>
              <a:t>Content Creation:</a:t>
            </a:r>
            <a:endParaRPr lang="en-US" dirty="0"/>
          </a:p>
        </p:txBody>
      </p:sp>
      <p:sp>
        <p:nvSpPr>
          <p:cNvPr id="50" name="Content Placeholder 49">
            <a:extLst>
              <a:ext uri="{FF2B5EF4-FFF2-40B4-BE49-F238E27FC236}">
                <a16:creationId xmlns:a16="http://schemas.microsoft.com/office/drawing/2014/main" id="{8F6B2AE9-DDE4-FD99-A235-3B39EEE21481}"/>
              </a:ext>
            </a:extLst>
          </p:cNvPr>
          <p:cNvSpPr>
            <a:spLocks noGrp="1"/>
          </p:cNvSpPr>
          <p:nvPr>
            <p:ph sz="half" idx="14"/>
          </p:nvPr>
        </p:nvSpPr>
        <p:spPr>
          <a:xfrm>
            <a:off x="7410173" y="3251595"/>
            <a:ext cx="3943627" cy="3234264"/>
          </a:xfrm>
        </p:spPr>
        <p:txBody>
          <a:bodyPr>
            <a:normAutofit/>
          </a:bodyPr>
          <a:lstStyle/>
          <a:p>
            <a:pPr marL="285750" marR="0" indent="-285750" algn="just">
              <a:lnSpc>
                <a:spcPct val="115000"/>
              </a:lnSpc>
              <a:spcBef>
                <a:spcPts val="0"/>
              </a:spcBef>
              <a:spcAft>
                <a:spcPts val="0"/>
              </a:spcAf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developing or gathering the various media elements that will be used in the multimedia project</a:t>
            </a:r>
          </a:p>
          <a:p>
            <a:pPr marL="285750" marR="0" indent="-285750" algn="just">
              <a:lnSpc>
                <a:spcPct val="115000"/>
              </a:lnSpc>
              <a:spcBef>
                <a:spcPts val="0"/>
              </a:spcBef>
              <a:spcAft>
                <a:spcPts val="0"/>
              </a:spcAf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Content may be created using software tools</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10345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35" grpId="0" build="p"/>
      <p:bldP spid="14" grpId="0" build="p"/>
      <p:bldP spid="5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50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4BFF3-7BF8-DC68-B6E4-813C4623E1CB}"/>
              </a:ext>
            </a:extLst>
          </p:cNvPr>
          <p:cNvSpPr>
            <a:spLocks noGrp="1"/>
          </p:cNvSpPr>
          <p:nvPr>
            <p:ph type="title"/>
          </p:nvPr>
        </p:nvSpPr>
        <p:spPr/>
        <p:txBody>
          <a:bodyPr/>
          <a:lstStyle/>
          <a:p>
            <a:r>
              <a:rPr lang="en-US" dirty="0"/>
              <a:t>The process of multimedia authoring typically involves several key steps:</a:t>
            </a:r>
            <a:endParaRPr lang="en-PH" dirty="0"/>
          </a:p>
        </p:txBody>
      </p:sp>
      <p:sp>
        <p:nvSpPr>
          <p:cNvPr id="3" name="Text Placeholder 2">
            <a:extLst>
              <a:ext uri="{FF2B5EF4-FFF2-40B4-BE49-F238E27FC236}">
                <a16:creationId xmlns:a16="http://schemas.microsoft.com/office/drawing/2014/main" id="{DDFC3D01-D603-13F2-1A23-04B11A9CD0B8}"/>
              </a:ext>
            </a:extLst>
          </p:cNvPr>
          <p:cNvSpPr>
            <a:spLocks noGrp="1"/>
          </p:cNvSpPr>
          <p:nvPr>
            <p:ph type="body" idx="1"/>
          </p:nvPr>
        </p:nvSpPr>
        <p:spPr/>
        <p:txBody>
          <a:bodyPr/>
          <a:lstStyle/>
          <a:p>
            <a:r>
              <a:rPr lang="en-PH" sz="1800" dirty="0">
                <a:effectLst/>
                <a:latin typeface="Aptos" panose="020B0004020202020204" pitchFamily="34" charset="0"/>
                <a:ea typeface="Aptos" panose="020B0004020202020204" pitchFamily="34" charset="0"/>
                <a:cs typeface="Times New Roman" panose="02020603050405020304" pitchFamily="18" charset="0"/>
              </a:rPr>
              <a:t>Storyboarding</a:t>
            </a:r>
          </a:p>
          <a:p>
            <a:endParaRPr lang="en-PH" dirty="0"/>
          </a:p>
        </p:txBody>
      </p:sp>
      <p:sp>
        <p:nvSpPr>
          <p:cNvPr id="4" name="Content Placeholder 3">
            <a:extLst>
              <a:ext uri="{FF2B5EF4-FFF2-40B4-BE49-F238E27FC236}">
                <a16:creationId xmlns:a16="http://schemas.microsoft.com/office/drawing/2014/main" id="{879D744F-D53A-7C0E-C9B2-56000049BCA0}"/>
              </a:ext>
            </a:extLst>
          </p:cNvPr>
          <p:cNvSpPr>
            <a:spLocks noGrp="1"/>
          </p:cNvSpPr>
          <p:nvPr>
            <p:ph sz="half" idx="13"/>
          </p:nvPr>
        </p:nvSpPr>
        <p:spPr/>
        <p:txBody>
          <a:bodyPr/>
          <a:lstStyle/>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process of creating a visual outline or blueprint of the multimedia project, </a:t>
            </a:r>
          </a:p>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illustrating the sequence of content and interactions. </a:t>
            </a:r>
          </a:p>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help to plan the layout, navigation, and flow of the multimedia presentation or application</a:t>
            </a:r>
          </a:p>
          <a:p>
            <a:endParaRPr lang="en-PH" dirty="0"/>
          </a:p>
        </p:txBody>
      </p:sp>
      <p:sp>
        <p:nvSpPr>
          <p:cNvPr id="5" name="Text Placeholder 4">
            <a:extLst>
              <a:ext uri="{FF2B5EF4-FFF2-40B4-BE49-F238E27FC236}">
                <a16:creationId xmlns:a16="http://schemas.microsoft.com/office/drawing/2014/main" id="{99663462-6C77-2E2A-CDD5-B93407BA84DD}"/>
              </a:ext>
            </a:extLst>
          </p:cNvPr>
          <p:cNvSpPr>
            <a:spLocks noGrp="1"/>
          </p:cNvSpPr>
          <p:nvPr>
            <p:ph type="body" sz="quarter" idx="3"/>
          </p:nvPr>
        </p:nvSpPr>
        <p:spPr/>
        <p:txBody>
          <a:bodyPr>
            <a:normAutofit fontScale="85000" lnSpcReduction="10000"/>
          </a:bodyPr>
          <a:lstStyle/>
          <a:p>
            <a:r>
              <a:rPr lang="en-PH" sz="1800" kern="100" dirty="0">
                <a:effectLst/>
                <a:latin typeface="Aptos" panose="020B0004020202020204" pitchFamily="34" charset="0"/>
                <a:ea typeface="Aptos" panose="020B0004020202020204" pitchFamily="34" charset="0"/>
                <a:cs typeface="Times New Roman" panose="02020603050405020304" pitchFamily="18" charset="0"/>
              </a:rPr>
              <a:t>Multimedia Authoring Tool Selection</a:t>
            </a:r>
            <a:endParaRPr lang="en-PH" dirty="0"/>
          </a:p>
        </p:txBody>
      </p:sp>
      <p:sp>
        <p:nvSpPr>
          <p:cNvPr id="6" name="Content Placeholder 5">
            <a:extLst>
              <a:ext uri="{FF2B5EF4-FFF2-40B4-BE49-F238E27FC236}">
                <a16:creationId xmlns:a16="http://schemas.microsoft.com/office/drawing/2014/main" id="{DA1AEB7F-B990-AEC9-A916-1AACC369D0CA}"/>
              </a:ext>
            </a:extLst>
          </p:cNvPr>
          <p:cNvSpPr>
            <a:spLocks noGrp="1"/>
          </p:cNvSpPr>
          <p:nvPr>
            <p:ph sz="half" idx="14"/>
          </p:nvPr>
        </p:nvSpPr>
        <p:spPr/>
        <p:txBody>
          <a:bodyPr/>
          <a:lstStyle/>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choose the appropriate multimedia authoring tool based on the project requirements, budget, and the skill level of the team. </a:t>
            </a:r>
            <a:endParaRPr lang="en-PH" dirty="0"/>
          </a:p>
        </p:txBody>
      </p:sp>
      <p:sp>
        <p:nvSpPr>
          <p:cNvPr id="7" name="Slide Number Placeholder 6">
            <a:extLst>
              <a:ext uri="{FF2B5EF4-FFF2-40B4-BE49-F238E27FC236}">
                <a16:creationId xmlns:a16="http://schemas.microsoft.com/office/drawing/2014/main" id="{D93C4161-8AD6-5D1B-4E85-90028B1036A0}"/>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84912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68DDB-28EB-8223-8BEF-89FBC5CBD83A}"/>
              </a:ext>
            </a:extLst>
          </p:cNvPr>
          <p:cNvSpPr>
            <a:spLocks noGrp="1"/>
          </p:cNvSpPr>
          <p:nvPr>
            <p:ph type="title"/>
          </p:nvPr>
        </p:nvSpPr>
        <p:spPr/>
        <p:txBody>
          <a:bodyPr/>
          <a:lstStyle/>
          <a:p>
            <a:r>
              <a:rPr lang="en-US" dirty="0"/>
              <a:t>The process of multimedia authoring typically involves several key steps:</a:t>
            </a:r>
            <a:endParaRPr lang="en-PH" dirty="0"/>
          </a:p>
        </p:txBody>
      </p:sp>
      <p:sp>
        <p:nvSpPr>
          <p:cNvPr id="3" name="Text Placeholder 2">
            <a:extLst>
              <a:ext uri="{FF2B5EF4-FFF2-40B4-BE49-F238E27FC236}">
                <a16:creationId xmlns:a16="http://schemas.microsoft.com/office/drawing/2014/main" id="{723A1724-5A7A-B884-C8AC-298A0AFFAC48}"/>
              </a:ext>
            </a:extLst>
          </p:cNvPr>
          <p:cNvSpPr>
            <a:spLocks noGrp="1"/>
          </p:cNvSpPr>
          <p:nvPr>
            <p:ph type="body" idx="1"/>
          </p:nvPr>
        </p:nvSpPr>
        <p:spPr/>
        <p:txBody>
          <a:bodyPr/>
          <a:lstStyle/>
          <a:p>
            <a:r>
              <a:rPr lang="en-PH" sz="1800" kern="100" dirty="0">
                <a:effectLst/>
                <a:latin typeface="Aptos" panose="020B0004020202020204" pitchFamily="34" charset="0"/>
                <a:ea typeface="Aptos" panose="020B0004020202020204" pitchFamily="34" charset="0"/>
                <a:cs typeface="Times New Roman" panose="02020603050405020304" pitchFamily="18" charset="0"/>
              </a:rPr>
              <a:t>Development and Integration</a:t>
            </a:r>
            <a:endParaRPr lang="en-PH" dirty="0"/>
          </a:p>
        </p:txBody>
      </p:sp>
      <p:sp>
        <p:nvSpPr>
          <p:cNvPr id="4" name="Content Placeholder 3">
            <a:extLst>
              <a:ext uri="{FF2B5EF4-FFF2-40B4-BE49-F238E27FC236}">
                <a16:creationId xmlns:a16="http://schemas.microsoft.com/office/drawing/2014/main" id="{9798ADA8-8E84-FB74-DA9C-28F2B2383CCC}"/>
              </a:ext>
            </a:extLst>
          </p:cNvPr>
          <p:cNvSpPr>
            <a:spLocks noGrp="1"/>
          </p:cNvSpPr>
          <p:nvPr>
            <p:ph sz="half" idx="13"/>
          </p:nvPr>
        </p:nvSpPr>
        <p:spPr/>
        <p:txBody>
          <a:bodyPr/>
          <a:lstStyle/>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Using the selected authoring tool, develop and integrate the multimedia elements into the project.</a:t>
            </a:r>
          </a:p>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This may involve arranging the content, adding transitions, animations, and interactive features, and ensuring compatibility across different devices and platforms.</a:t>
            </a:r>
          </a:p>
          <a:p>
            <a:pPr algn="just"/>
            <a:endParaRPr lang="en-PH" dirty="0"/>
          </a:p>
        </p:txBody>
      </p:sp>
      <p:sp>
        <p:nvSpPr>
          <p:cNvPr id="5" name="Text Placeholder 4">
            <a:extLst>
              <a:ext uri="{FF2B5EF4-FFF2-40B4-BE49-F238E27FC236}">
                <a16:creationId xmlns:a16="http://schemas.microsoft.com/office/drawing/2014/main" id="{EAC08153-FC31-C55B-71BE-80D9D20BB5CF}"/>
              </a:ext>
            </a:extLst>
          </p:cNvPr>
          <p:cNvSpPr>
            <a:spLocks noGrp="1"/>
          </p:cNvSpPr>
          <p:nvPr>
            <p:ph type="body" sz="quarter" idx="3"/>
          </p:nvPr>
        </p:nvSpPr>
        <p:spPr/>
        <p:txBody>
          <a:bodyPr/>
          <a:lstStyle/>
          <a:p>
            <a:r>
              <a:rPr lang="en-PH" sz="1800" kern="100" dirty="0">
                <a:effectLst/>
                <a:latin typeface="Aptos" panose="020B0004020202020204" pitchFamily="34" charset="0"/>
                <a:ea typeface="Aptos" panose="020B0004020202020204" pitchFamily="34" charset="0"/>
                <a:cs typeface="Times New Roman" panose="02020603050405020304" pitchFamily="18" charset="0"/>
              </a:rPr>
              <a:t>Testing and Iteration</a:t>
            </a:r>
            <a:endParaRPr lang="en-PH" dirty="0"/>
          </a:p>
        </p:txBody>
      </p:sp>
      <p:sp>
        <p:nvSpPr>
          <p:cNvPr id="6" name="Content Placeholder 5">
            <a:extLst>
              <a:ext uri="{FF2B5EF4-FFF2-40B4-BE49-F238E27FC236}">
                <a16:creationId xmlns:a16="http://schemas.microsoft.com/office/drawing/2014/main" id="{F9C950D2-B32F-A23F-0C32-6F613FAA49B2}"/>
              </a:ext>
            </a:extLst>
          </p:cNvPr>
          <p:cNvSpPr>
            <a:spLocks noGrp="1"/>
          </p:cNvSpPr>
          <p:nvPr>
            <p:ph sz="half" idx="14"/>
          </p:nvPr>
        </p:nvSpPr>
        <p:spPr/>
        <p:txBody>
          <a:bodyPr/>
          <a:lstStyle/>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it's essential to test it thoroughly to identify any bugs, usability issues, or compatibility issues </a:t>
            </a:r>
          </a:p>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help to refine and improve the project before its final release</a:t>
            </a:r>
          </a:p>
          <a:p>
            <a:pPr algn="just"/>
            <a:endParaRPr lang="en-PH" dirty="0"/>
          </a:p>
        </p:txBody>
      </p:sp>
      <p:sp>
        <p:nvSpPr>
          <p:cNvPr id="7" name="Slide Number Placeholder 6">
            <a:extLst>
              <a:ext uri="{FF2B5EF4-FFF2-40B4-BE49-F238E27FC236}">
                <a16:creationId xmlns:a16="http://schemas.microsoft.com/office/drawing/2014/main" id="{BC299D36-D6C4-5297-AD2C-5458414CE1B4}"/>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1365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2F7F-E367-5F68-7F9B-A60927E3D9B7}"/>
              </a:ext>
            </a:extLst>
          </p:cNvPr>
          <p:cNvSpPr>
            <a:spLocks noGrp="1"/>
          </p:cNvSpPr>
          <p:nvPr>
            <p:ph type="title"/>
          </p:nvPr>
        </p:nvSpPr>
        <p:spPr/>
        <p:txBody>
          <a:bodyPr/>
          <a:lstStyle/>
          <a:p>
            <a:r>
              <a:rPr lang="en-US" dirty="0"/>
              <a:t>The process of multimedia authoring typically involves several key steps:</a:t>
            </a:r>
            <a:endParaRPr lang="en-PH" dirty="0"/>
          </a:p>
        </p:txBody>
      </p:sp>
      <p:sp>
        <p:nvSpPr>
          <p:cNvPr id="3" name="Text Placeholder 2">
            <a:extLst>
              <a:ext uri="{FF2B5EF4-FFF2-40B4-BE49-F238E27FC236}">
                <a16:creationId xmlns:a16="http://schemas.microsoft.com/office/drawing/2014/main" id="{B1F4E3F2-E40B-1E4A-18DA-F446A93D1384}"/>
              </a:ext>
            </a:extLst>
          </p:cNvPr>
          <p:cNvSpPr>
            <a:spLocks noGrp="1"/>
          </p:cNvSpPr>
          <p:nvPr>
            <p:ph type="body" idx="1"/>
          </p:nvPr>
        </p:nvSpPr>
        <p:spPr/>
        <p:txBody>
          <a:bodyPr/>
          <a:lstStyle/>
          <a:p>
            <a:r>
              <a:rPr lang="en-PH" sz="1800" kern="100" dirty="0">
                <a:effectLst/>
                <a:latin typeface="Aptos" panose="020B0004020202020204" pitchFamily="34" charset="0"/>
                <a:ea typeface="Aptos" panose="020B0004020202020204" pitchFamily="34" charset="0"/>
                <a:cs typeface="Times New Roman" panose="02020603050405020304" pitchFamily="18" charset="0"/>
              </a:rPr>
              <a:t>Deployment and Distribution</a:t>
            </a:r>
            <a:endParaRPr lang="en-PH" dirty="0"/>
          </a:p>
        </p:txBody>
      </p:sp>
      <p:sp>
        <p:nvSpPr>
          <p:cNvPr id="4" name="Content Placeholder 3">
            <a:extLst>
              <a:ext uri="{FF2B5EF4-FFF2-40B4-BE49-F238E27FC236}">
                <a16:creationId xmlns:a16="http://schemas.microsoft.com/office/drawing/2014/main" id="{9C911BCE-D8A3-4C05-0D95-6973A3E47A82}"/>
              </a:ext>
            </a:extLst>
          </p:cNvPr>
          <p:cNvSpPr>
            <a:spLocks noGrp="1"/>
          </p:cNvSpPr>
          <p:nvPr>
            <p:ph sz="half" idx="13"/>
          </p:nvPr>
        </p:nvSpPr>
        <p:spPr/>
        <p:txBody>
          <a:bodyPr/>
          <a:lstStyle/>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deploy the multimedia project to its intended platform or distribution channels</a:t>
            </a:r>
          </a:p>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 involve publishing it on the web, distributing it via CD/DVD, or deploying it as a mobile app or interactive kiosk.</a:t>
            </a:r>
          </a:p>
          <a:p>
            <a:pPr algn="just"/>
            <a:endParaRPr lang="en-PH" dirty="0"/>
          </a:p>
        </p:txBody>
      </p:sp>
      <p:sp>
        <p:nvSpPr>
          <p:cNvPr id="5" name="Text Placeholder 4">
            <a:extLst>
              <a:ext uri="{FF2B5EF4-FFF2-40B4-BE49-F238E27FC236}">
                <a16:creationId xmlns:a16="http://schemas.microsoft.com/office/drawing/2014/main" id="{4177FC6B-21F7-D6A1-FB3F-B3BADE815C16}"/>
              </a:ext>
            </a:extLst>
          </p:cNvPr>
          <p:cNvSpPr>
            <a:spLocks noGrp="1"/>
          </p:cNvSpPr>
          <p:nvPr>
            <p:ph type="body" sz="quarter" idx="3"/>
          </p:nvPr>
        </p:nvSpPr>
        <p:spPr/>
        <p:txBody>
          <a:bodyPr/>
          <a:lstStyle/>
          <a:p>
            <a:r>
              <a:rPr lang="en-PH" sz="1800" kern="100" dirty="0">
                <a:effectLst/>
                <a:latin typeface="Aptos" panose="020B0004020202020204" pitchFamily="34" charset="0"/>
                <a:ea typeface="Aptos" panose="020B0004020202020204" pitchFamily="34" charset="0"/>
                <a:cs typeface="Times New Roman" panose="02020603050405020304" pitchFamily="18" charset="0"/>
              </a:rPr>
              <a:t>Maintenance and Updates</a:t>
            </a:r>
            <a:endParaRPr lang="en-PH" dirty="0"/>
          </a:p>
        </p:txBody>
      </p:sp>
      <p:sp>
        <p:nvSpPr>
          <p:cNvPr id="6" name="Content Placeholder 5">
            <a:extLst>
              <a:ext uri="{FF2B5EF4-FFF2-40B4-BE49-F238E27FC236}">
                <a16:creationId xmlns:a16="http://schemas.microsoft.com/office/drawing/2014/main" id="{924E2334-B078-1745-8660-E7050CFF432D}"/>
              </a:ext>
            </a:extLst>
          </p:cNvPr>
          <p:cNvSpPr>
            <a:spLocks noGrp="1"/>
          </p:cNvSpPr>
          <p:nvPr>
            <p:ph sz="half" idx="14"/>
          </p:nvPr>
        </p:nvSpPr>
        <p:spPr/>
        <p:txBody>
          <a:bodyPr/>
          <a:lstStyle/>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Regularly maintain and update the multimedia project to ensure its continued functionality and relevance. </a:t>
            </a:r>
          </a:p>
          <a:p>
            <a:pPr marL="285750" indent="-285750" algn="just">
              <a:buFont typeface="Arial" panose="020B0604020202020204" pitchFamily="34" charset="0"/>
              <a:buChar char="•"/>
            </a:pPr>
            <a:r>
              <a:rPr lang="en-PH" sz="1800" kern="100" dirty="0">
                <a:effectLst/>
                <a:latin typeface="Aptos" panose="020B0004020202020204" pitchFamily="34" charset="0"/>
                <a:ea typeface="Aptos" panose="020B0004020202020204" pitchFamily="34" charset="0"/>
                <a:cs typeface="Times New Roman" panose="02020603050405020304" pitchFamily="18" charset="0"/>
              </a:rPr>
              <a:t>This may involve fixing bugs, updating content, adding new features, or optimizing performance based on user feedback and changing technology trends.</a:t>
            </a:r>
          </a:p>
          <a:p>
            <a:pPr algn="just"/>
            <a:endParaRPr lang="en-PH" dirty="0"/>
          </a:p>
        </p:txBody>
      </p:sp>
      <p:sp>
        <p:nvSpPr>
          <p:cNvPr id="7" name="Slide Number Placeholder 6">
            <a:extLst>
              <a:ext uri="{FF2B5EF4-FFF2-40B4-BE49-F238E27FC236}">
                <a16:creationId xmlns:a16="http://schemas.microsoft.com/office/drawing/2014/main" id="{520D76C8-5AD8-1CED-017B-D7E84CD72400}"/>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40620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5453725" y="307788"/>
            <a:ext cx="5884027" cy="1204912"/>
          </a:xfrm>
        </p:spPr>
        <p:txBody>
          <a:bodyPr anchor="b">
            <a:normAutofit/>
          </a:bodyPr>
          <a:lstStyle/>
          <a:p>
            <a:r>
              <a:rPr lang="en-US" dirty="0"/>
              <a:t>Features of Authoring Tools</a:t>
            </a:r>
          </a:p>
        </p:txBody>
      </p:sp>
      <p:pic>
        <p:nvPicPr>
          <p:cNvPr id="7" name="Picture 2" descr="Rapid eLearning Authoring Tools: 7 Benefits For eLearning Professionals -  eLearning Industry">
            <a:extLst>
              <a:ext uri="{FF2B5EF4-FFF2-40B4-BE49-F238E27FC236}">
                <a16:creationId xmlns:a16="http://schemas.microsoft.com/office/drawing/2014/main" id="{9FCD4C8E-71A6-8D33-EFEE-D52A7BF2F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2" r="41133"/>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9</a:t>
            </a:fld>
            <a:endParaRPr lang="en-US"/>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4"/>
          </p:nvPr>
        </p:nvSpPr>
        <p:spPr>
          <a:xfrm>
            <a:off x="4974957" y="1829632"/>
            <a:ext cx="7051728" cy="4367968"/>
          </a:xfrm>
        </p:spPr>
        <p:txBody>
          <a:bodyPr numCol="2">
            <a:normAutofit fontScale="92500"/>
          </a:bodyPr>
          <a:lstStyle/>
          <a:p>
            <a:pPr marL="457200" indent="-457200" algn="just">
              <a:lnSpc>
                <a:spcPct val="90000"/>
              </a:lnSpc>
              <a:buFont typeface="+mj-lt"/>
              <a:buAutoNum type="arabicPeriod"/>
            </a:pPr>
            <a:r>
              <a:rPr lang="en-PH" sz="2400" dirty="0">
                <a:effectLst/>
              </a:rPr>
              <a:t>Editing Features</a:t>
            </a:r>
          </a:p>
          <a:p>
            <a:pPr marL="457200" indent="-457200" algn="just">
              <a:lnSpc>
                <a:spcPct val="90000"/>
              </a:lnSpc>
              <a:buFont typeface="+mj-lt"/>
              <a:buAutoNum type="arabicPeriod"/>
            </a:pPr>
            <a:r>
              <a:rPr lang="en-PH" sz="2400" dirty="0">
                <a:effectLst/>
              </a:rPr>
              <a:t>Organizing Features</a:t>
            </a:r>
            <a:endParaRPr lang="en-PH" sz="2400" dirty="0"/>
          </a:p>
          <a:p>
            <a:pPr marL="457200" indent="-457200" algn="just">
              <a:lnSpc>
                <a:spcPct val="90000"/>
              </a:lnSpc>
              <a:buFont typeface="+mj-lt"/>
              <a:buAutoNum type="arabicPeriod"/>
            </a:pPr>
            <a:r>
              <a:rPr lang="en-PH" sz="2400" dirty="0">
                <a:effectLst/>
              </a:rPr>
              <a:t>Visual programming with icons or objects</a:t>
            </a:r>
          </a:p>
          <a:p>
            <a:pPr marL="457200" indent="-457200" algn="just">
              <a:lnSpc>
                <a:spcPct val="90000"/>
              </a:lnSpc>
              <a:buFont typeface="+mj-lt"/>
              <a:buAutoNum type="arabicPeriod"/>
            </a:pPr>
            <a:r>
              <a:rPr lang="en-PH" sz="2400" dirty="0">
                <a:effectLst/>
              </a:rPr>
              <a:t>Programming with a scripting language</a:t>
            </a:r>
            <a:endParaRPr lang="en-PH" sz="2400" dirty="0"/>
          </a:p>
          <a:p>
            <a:pPr marL="457200" indent="-457200" algn="just">
              <a:lnSpc>
                <a:spcPct val="90000"/>
              </a:lnSpc>
              <a:buFont typeface="+mj-lt"/>
              <a:buAutoNum type="arabicPeriod"/>
            </a:pPr>
            <a:r>
              <a:rPr lang="en-PH" sz="2400" dirty="0">
                <a:effectLst/>
              </a:rPr>
              <a:t>Document Development tools</a:t>
            </a:r>
          </a:p>
          <a:p>
            <a:pPr marL="457200" indent="-457200" algn="just">
              <a:lnSpc>
                <a:spcPct val="90000"/>
              </a:lnSpc>
              <a:buFont typeface="+mj-lt"/>
              <a:buAutoNum type="arabicPeriod"/>
            </a:pPr>
            <a:r>
              <a:rPr lang="en-PH" sz="2400" dirty="0">
                <a:effectLst/>
              </a:rPr>
              <a:t>Interactivity Features</a:t>
            </a:r>
          </a:p>
          <a:p>
            <a:pPr marL="457200" indent="-457200" algn="just">
              <a:lnSpc>
                <a:spcPct val="90000"/>
              </a:lnSpc>
              <a:buFont typeface="+mj-lt"/>
              <a:buAutoNum type="arabicPeriod"/>
            </a:pPr>
            <a:r>
              <a:rPr lang="en-PH" sz="2400" dirty="0">
                <a:effectLst/>
              </a:rPr>
              <a:t>Simple branching</a:t>
            </a:r>
            <a:endParaRPr lang="en-PH" sz="2400" dirty="0"/>
          </a:p>
          <a:p>
            <a:pPr marL="457200" indent="-457200" algn="just">
              <a:lnSpc>
                <a:spcPct val="90000"/>
              </a:lnSpc>
              <a:buFont typeface="+mj-lt"/>
              <a:buAutoNum type="arabicPeriod"/>
            </a:pPr>
            <a:r>
              <a:rPr lang="en-PH" sz="2400" dirty="0">
                <a:effectLst/>
              </a:rPr>
              <a:t>Conditional branching</a:t>
            </a:r>
          </a:p>
          <a:p>
            <a:pPr marL="457200" indent="-457200" algn="just">
              <a:lnSpc>
                <a:spcPct val="90000"/>
              </a:lnSpc>
              <a:buFont typeface="+mj-lt"/>
              <a:buAutoNum type="arabicPeriod"/>
            </a:pPr>
            <a:r>
              <a:rPr lang="en-PH" sz="2400" dirty="0">
                <a:effectLst/>
              </a:rPr>
              <a:t>Playback Features</a:t>
            </a:r>
            <a:endParaRPr lang="en-PH" sz="2400" dirty="0"/>
          </a:p>
          <a:p>
            <a:pPr marL="457200" indent="-457200" algn="just">
              <a:lnSpc>
                <a:spcPct val="90000"/>
              </a:lnSpc>
              <a:buFont typeface="+mj-lt"/>
              <a:buAutoNum type="arabicPeriod"/>
            </a:pPr>
            <a:r>
              <a:rPr lang="en-PH" sz="2400" dirty="0">
                <a:effectLst/>
              </a:rPr>
              <a:t>Supporting CD-ROM or Laser Disc Sources</a:t>
            </a:r>
          </a:p>
          <a:p>
            <a:pPr marL="457200" indent="-457200" algn="just">
              <a:lnSpc>
                <a:spcPct val="90000"/>
              </a:lnSpc>
              <a:buFont typeface="+mj-lt"/>
              <a:buAutoNum type="arabicPeriod"/>
            </a:pPr>
            <a:r>
              <a:rPr lang="en-PH" sz="2400" dirty="0">
                <a:effectLst/>
              </a:rPr>
              <a:t>Supporting Video for Windows</a:t>
            </a:r>
            <a:endParaRPr lang="en-PH" sz="2400" dirty="0"/>
          </a:p>
          <a:p>
            <a:pPr marL="457200" indent="-457200" algn="just">
              <a:lnSpc>
                <a:spcPct val="90000"/>
              </a:lnSpc>
              <a:buFont typeface="+mj-lt"/>
              <a:buAutoNum type="arabicPeriod"/>
            </a:pPr>
            <a:r>
              <a:rPr lang="en-PH" sz="2400" dirty="0">
                <a:effectLst/>
              </a:rPr>
              <a:t>Hypertext</a:t>
            </a:r>
          </a:p>
          <a:p>
            <a:pPr marL="457200" indent="-457200" algn="just">
              <a:lnSpc>
                <a:spcPct val="90000"/>
              </a:lnSpc>
              <a:buFont typeface="+mj-lt"/>
              <a:buAutoNum type="arabicPeriod"/>
            </a:pPr>
            <a:r>
              <a:rPr lang="en-PH" sz="2400" dirty="0">
                <a:effectLst/>
              </a:rPr>
              <a:t>Cross-Platform Capability</a:t>
            </a:r>
          </a:p>
          <a:p>
            <a:pPr marL="457200" indent="-457200" algn="just">
              <a:lnSpc>
                <a:spcPct val="90000"/>
              </a:lnSpc>
              <a:buFont typeface="+mj-lt"/>
              <a:buAutoNum type="arabicPeriod"/>
            </a:pPr>
            <a:r>
              <a:rPr lang="en-PH" sz="2400" dirty="0">
                <a:effectLst/>
              </a:rPr>
              <a:t>Run-time Player for Distribution</a:t>
            </a:r>
          </a:p>
          <a:p>
            <a:pPr marL="457200" indent="-457200" algn="just">
              <a:lnSpc>
                <a:spcPct val="90000"/>
              </a:lnSpc>
              <a:buFont typeface="+mj-lt"/>
              <a:buAutoNum type="arabicPeriod"/>
            </a:pPr>
            <a:r>
              <a:rPr lang="en-PH" sz="2400" dirty="0">
                <a:effectLst/>
              </a:rPr>
              <a:t>Internet Playability</a:t>
            </a:r>
            <a:endParaRPr lang="en-US" sz="2400" dirty="0"/>
          </a:p>
          <a:p>
            <a:pPr marL="457200" indent="-457200" algn="just">
              <a:lnSpc>
                <a:spcPct val="90000"/>
              </a:lnSpc>
              <a:buFont typeface="+mj-lt"/>
              <a:buAutoNum type="arabicPeriod"/>
            </a:pPr>
            <a:endParaRPr lang="en-US" sz="2400" dirty="0"/>
          </a:p>
        </p:txBody>
      </p:sp>
    </p:spTree>
    <p:extLst>
      <p:ext uri="{BB962C8B-B14F-4D97-AF65-F5344CB8AC3E}">
        <p14:creationId xmlns:p14="http://schemas.microsoft.com/office/powerpoint/2010/main" val="63692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66F7E88EE46E4C89ADC3ADD0C86F47" ma:contentTypeVersion="12" ma:contentTypeDescription="Create a new document." ma:contentTypeScope="" ma:versionID="2c21535241b7bbd25e986b5d4e7b8efb">
  <xsd:schema xmlns:xsd="http://www.w3.org/2001/XMLSchema" xmlns:xs="http://www.w3.org/2001/XMLSchema" xmlns:p="http://schemas.microsoft.com/office/2006/metadata/properties" xmlns:ns2="839ecfb3-b234-4e07-abb2-19c3626ba5ce" xmlns:ns3="36e89feb-ba8d-40d9-9cca-9df0067395e3" targetNamespace="http://schemas.microsoft.com/office/2006/metadata/properties" ma:root="true" ma:fieldsID="0522cd28f0739aebf0d8b4ccea8c2f7a" ns2:_="" ns3:_="">
    <xsd:import namespace="839ecfb3-b234-4e07-abb2-19c3626ba5ce"/>
    <xsd:import namespace="36e89feb-ba8d-40d9-9cca-9df0067395e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9ecfb3-b234-4e07-abb2-19c3626ba5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f971bbf7-3015-4eee-b39c-6765f657deb6"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6e89feb-ba8d-40d9-9cca-9df0067395e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18a54f6-6463-419b-8b8b-a914aed1c3ab}" ma:internalName="TaxCatchAll" ma:showField="CatchAllData" ma:web="36e89feb-ba8d-40d9-9cca-9df0067395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36e89feb-ba8d-40d9-9cca-9df0067395e3" xsi:nil="true"/>
    <lcf76f155ced4ddcb4097134ff3c332f xmlns="839ecfb3-b234-4e07-abb2-19c3626ba5c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91EC8C-4331-4F4C-B0BD-8044EC7E7145}"/>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{1C8C9B62-2E49-48FB-B2D9-39E4C35391FC}tf67328976_win32</Template>
  <TotalTime>465</TotalTime>
  <Words>2878</Words>
  <Application>Microsoft Office PowerPoint</Application>
  <PresentationFormat>Widescreen</PresentationFormat>
  <Paragraphs>354</Paragraphs>
  <Slides>50</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Arial</vt:lpstr>
      <vt:lpstr>Calibri</vt:lpstr>
      <vt:lpstr>Tenorite</vt:lpstr>
      <vt:lpstr>Times New Roman</vt:lpstr>
      <vt:lpstr>Custom</vt:lpstr>
      <vt:lpstr>Multimedia Authoring</vt:lpstr>
      <vt:lpstr>refers to the process of creating multimedia content using various tools, techniques, and technologies   </vt:lpstr>
      <vt:lpstr>Multimedia authoring tools</vt:lpstr>
      <vt:lpstr>The process of multimedia authoring typically involves several key steps:</vt:lpstr>
      <vt:lpstr>The process of multimedia authoring typically involves several key steps:</vt:lpstr>
      <vt:lpstr>The process of multimedia authoring typically involves several key steps:</vt:lpstr>
      <vt:lpstr>The process of multimedia authoring typically involves several key steps:</vt:lpstr>
      <vt:lpstr>The process of multimedia authoring typically involves several key steps:</vt:lpstr>
      <vt:lpstr>Features of Authoring Tools</vt:lpstr>
      <vt:lpstr>Editing Features</vt:lpstr>
      <vt:lpstr>Organizing Features</vt:lpstr>
      <vt:lpstr>Visual programming with icons or objects</vt:lpstr>
      <vt:lpstr>Programming with a scripting language</vt:lpstr>
      <vt:lpstr>Document Development tools</vt:lpstr>
      <vt:lpstr>Interactivity Features</vt:lpstr>
      <vt:lpstr>Simple branching</vt:lpstr>
      <vt:lpstr>Conditional branching</vt:lpstr>
      <vt:lpstr>Playback Features</vt:lpstr>
      <vt:lpstr>Supporting CD-ROM or Laser Disc Sources</vt:lpstr>
      <vt:lpstr>Supporting Video for Windows </vt:lpstr>
      <vt:lpstr>Hypertext </vt:lpstr>
      <vt:lpstr>Cross-Platform Capability </vt:lpstr>
      <vt:lpstr>Run-time Player for Distribution </vt:lpstr>
      <vt:lpstr>Internet Playability </vt:lpstr>
      <vt:lpstr>Authoring Tools Classification</vt:lpstr>
      <vt:lpstr>Card or Page based authoring tools</vt:lpstr>
      <vt:lpstr>Card or Page based authoring tools</vt:lpstr>
      <vt:lpstr>Card or Page based authoring tools</vt:lpstr>
      <vt:lpstr>Card or Page based authoring tools</vt:lpstr>
      <vt:lpstr>Icon based or Event driven authoring tools</vt:lpstr>
      <vt:lpstr>Icon based or Event driven authoring tools</vt:lpstr>
      <vt:lpstr>Time based authoring tools</vt:lpstr>
      <vt:lpstr>Time based authoring tools</vt:lpstr>
      <vt:lpstr>Object-Oriented authoring tools</vt:lpstr>
      <vt:lpstr>Object-Oriented authoring tools</vt:lpstr>
      <vt:lpstr>Object-Oriented authoring tools</vt:lpstr>
      <vt:lpstr>Web page authoring tools</vt:lpstr>
      <vt:lpstr>Audio</vt:lpstr>
      <vt:lpstr>Images</vt:lpstr>
      <vt:lpstr>Video </vt:lpstr>
      <vt:lpstr>Some popular multimedia authoring tools include:</vt:lpstr>
      <vt:lpstr>Adobe Animate </vt:lpstr>
      <vt:lpstr>Adobe Captivate </vt:lpstr>
      <vt:lpstr>Articulate Storyline</vt:lpstr>
      <vt:lpstr>Tumult Hype</vt:lpstr>
      <vt:lpstr>Unity</vt:lpstr>
      <vt:lpstr>PowerPoint Presentation</vt:lpstr>
      <vt:lpstr>Microsoft PowerPoint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 Authoring</dc:title>
  <dc:creator>Sarah Jane Festijo</dc:creator>
  <cp:lastModifiedBy>MALOU ADAY</cp:lastModifiedBy>
  <cp:revision>12</cp:revision>
  <dcterms:created xsi:type="dcterms:W3CDTF">2024-04-03T01:40:38Z</dcterms:created>
  <dcterms:modified xsi:type="dcterms:W3CDTF">2024-04-08T02:58:41Z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0x010100E766F7E88EE46E4C89ADC3ADD0C86F47</vt:lpwstr>
  </property>
  <property fmtid="{D5CDD505-2E9C-101B-9397-08002B2CF9AE}" pid="3" name="MediaServiceImageTags">
    <vt:lpwstr/>
  </property>
</Properties>
</file>